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84224A-B466-4F78-96E5-3783EC5E021A}"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66816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4224A-B466-4F78-96E5-3783EC5E021A}"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102507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4224A-B466-4F78-96E5-3783EC5E021A}"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60136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4224A-B466-4F78-96E5-3783EC5E021A}"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468197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4224A-B466-4F78-96E5-3783EC5E021A}"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151170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84224A-B466-4F78-96E5-3783EC5E021A}"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254109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84224A-B466-4F78-96E5-3783EC5E021A}" type="datetimeFigureOut">
              <a:rPr lang="en-GB" smtClean="0"/>
              <a:t>25/01/2023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9784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84224A-B466-4F78-96E5-3783EC5E021A}" type="datetimeFigureOut">
              <a:rPr lang="en-GB" smtClean="0"/>
              <a:t>25/01/2023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296370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4224A-B466-4F78-96E5-3783EC5E021A}" type="datetimeFigureOut">
              <a:rPr lang="en-GB" smtClean="0"/>
              <a:t>25/01/2023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250325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84224A-B466-4F78-96E5-3783EC5E021A}"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804442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84224A-B466-4F78-96E5-3783EC5E021A}"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8BAA15-FA76-4EBB-9D07-DABE54190674}" type="slidenum">
              <a:rPr lang="en-GB" smtClean="0"/>
              <a:t>‹#›</a:t>
            </a:fld>
            <a:endParaRPr lang="en-GB"/>
          </a:p>
        </p:txBody>
      </p:sp>
    </p:spTree>
    <p:extLst>
      <p:ext uri="{BB962C8B-B14F-4D97-AF65-F5344CB8AC3E}">
        <p14:creationId xmlns:p14="http://schemas.microsoft.com/office/powerpoint/2010/main" val="301569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4224A-B466-4F78-96E5-3783EC5E021A}" type="datetimeFigureOut">
              <a:rPr lang="en-GB" smtClean="0"/>
              <a:t>25/01/2023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BAA15-FA76-4EBB-9D07-DABE54190674}" type="slidenum">
              <a:rPr lang="en-GB" smtClean="0"/>
              <a:t>‹#›</a:t>
            </a:fld>
            <a:endParaRPr lang="en-GB"/>
          </a:p>
        </p:txBody>
      </p:sp>
    </p:spTree>
    <p:extLst>
      <p:ext uri="{BB962C8B-B14F-4D97-AF65-F5344CB8AC3E}">
        <p14:creationId xmlns:p14="http://schemas.microsoft.com/office/powerpoint/2010/main" val="2277107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75547" y="269608"/>
            <a:ext cx="5544185" cy="399245"/>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b="1" dirty="0">
                <a:latin typeface="Century Gothic" panose="020B0502020202020204" pitchFamily="34" charset="0"/>
              </a:rPr>
              <a:t>Pewsey Vale School Curriculum Map - Year 7 French</a:t>
            </a:r>
          </a:p>
        </p:txBody>
      </p:sp>
      <p:graphicFrame>
        <p:nvGraphicFramePr>
          <p:cNvPr id="5" name="Table 4"/>
          <p:cNvGraphicFramePr>
            <a:graphicFrameLocks noGrp="1"/>
          </p:cNvGraphicFramePr>
          <p:nvPr>
            <p:extLst>
              <p:ext uri="{D42A27DB-BD31-4B8C-83A1-F6EECF244321}">
                <p14:modId xmlns:p14="http://schemas.microsoft.com/office/powerpoint/2010/main" val="2711529366"/>
              </p:ext>
            </p:extLst>
          </p:nvPr>
        </p:nvGraphicFramePr>
        <p:xfrm>
          <a:off x="447897" y="822698"/>
          <a:ext cx="11336271" cy="2057400"/>
        </p:xfrm>
        <a:graphic>
          <a:graphicData uri="http://schemas.openxmlformats.org/drawingml/2006/table">
            <a:tbl>
              <a:tblPr firstRow="1" bandRow="1">
                <a:tableStyleId>{5C22544A-7EE6-4342-B048-85BDC9FD1C3A}</a:tableStyleId>
              </a:tblPr>
              <a:tblGrid>
                <a:gridCol w="3707517">
                  <a:extLst>
                    <a:ext uri="{9D8B030D-6E8A-4147-A177-3AD203B41FA5}">
                      <a16:colId xmlns:a16="http://schemas.microsoft.com/office/drawing/2014/main" val="20000"/>
                    </a:ext>
                  </a:extLst>
                </a:gridCol>
                <a:gridCol w="7628754">
                  <a:extLst>
                    <a:ext uri="{9D8B030D-6E8A-4147-A177-3AD203B41FA5}">
                      <a16:colId xmlns:a16="http://schemas.microsoft.com/office/drawing/2014/main" val="20001"/>
                    </a:ext>
                  </a:extLst>
                </a:gridCol>
              </a:tblGrid>
              <a:tr h="370840">
                <a:tc>
                  <a:txBody>
                    <a:bodyPr/>
                    <a:lstStyle/>
                    <a:p>
                      <a:r>
                        <a:rPr lang="en-GB" sz="1400" b="1" dirty="0">
                          <a:solidFill>
                            <a:schemeClr val="tx1"/>
                          </a:solidFill>
                          <a:latin typeface="Century Gothic" panose="020B0502020202020204" pitchFamily="34" charset="0"/>
                        </a:rPr>
                        <a:t>Subject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entury Gothic" panose="020B0502020202020204" pitchFamily="34" charset="0"/>
                        </a:rPr>
                        <a:t>French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400" dirty="0">
                          <a:solidFill>
                            <a:schemeClr val="tx1"/>
                          </a:solidFill>
                          <a:latin typeface="Century Gothic" panose="020B0502020202020204" pitchFamily="34" charset="0"/>
                        </a:rPr>
                        <a:t>Setting arrangements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entury Gothic" panose="020B0502020202020204" pitchFamily="34" charset="0"/>
                        </a:rPr>
                        <a:t>Taught in mixed ability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400" dirty="0">
                          <a:solidFill>
                            <a:schemeClr val="tx1"/>
                          </a:solidFill>
                          <a:latin typeface="Century Gothic" panose="020B0502020202020204" pitchFamily="34" charset="0"/>
                        </a:rPr>
                        <a:t>Time allowance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solidFill>
                            <a:schemeClr val="tx1"/>
                          </a:solidFill>
                          <a:latin typeface="Century Gothic" panose="020B0502020202020204" pitchFamily="34" charset="0"/>
                        </a:rPr>
                        <a:t>Class groups 1, 2 and 3 = 3 lessons of French per week</a:t>
                      </a:r>
                      <a:r>
                        <a:rPr lang="en-GB" sz="1400" dirty="0">
                          <a:solidFill>
                            <a:schemeClr val="tx1"/>
                          </a:solidFill>
                          <a:latin typeface="Century Gothic" panose="020B0502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gridSpan="2">
                  <a:txBody>
                    <a:bodyPr/>
                    <a:lstStyle/>
                    <a:p>
                      <a:r>
                        <a:rPr lang="en-GB" sz="1400" dirty="0">
                          <a:solidFill>
                            <a:schemeClr val="tx1"/>
                          </a:solidFill>
                          <a:latin typeface="Century Gothic" panose="020B0502020202020204" pitchFamily="34" charset="0"/>
                        </a:rPr>
                        <a:t>Year 7 is an introduction </a:t>
                      </a:r>
                      <a:r>
                        <a:rPr lang="en-GB" sz="1400">
                          <a:solidFill>
                            <a:schemeClr val="tx1"/>
                          </a:solidFill>
                          <a:latin typeface="Century Gothic" panose="020B0502020202020204" pitchFamily="34" charset="0"/>
                        </a:rPr>
                        <a:t>to</a:t>
                      </a:r>
                      <a:r>
                        <a:rPr lang="en-GB" sz="1400" baseline="0">
                          <a:solidFill>
                            <a:schemeClr val="tx1"/>
                          </a:solidFill>
                          <a:latin typeface="Century Gothic" panose="020B0502020202020204" pitchFamily="34" charset="0"/>
                        </a:rPr>
                        <a:t> French.  </a:t>
                      </a:r>
                      <a:r>
                        <a:rPr lang="en-GB" sz="1400" baseline="0" dirty="0">
                          <a:solidFill>
                            <a:schemeClr val="tx1"/>
                          </a:solidFill>
                          <a:latin typeface="Century Gothic" panose="020B0502020202020204" pitchFamily="34" charset="0"/>
                        </a:rPr>
                        <a:t>Students will develop an understanding of phonics and the basic structure of the language.  Students learn and build on topic vocabulary so that they are able to construct short sentences.  They will learn through repetition of chunks of language and games.  This will enable them develop the skills needed to be successful in the foreign language, to have the confidence to participate in fun and engaging lessons and to develop a love of language learning.</a:t>
                      </a:r>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baseline="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9045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28978503"/>
              </p:ext>
            </p:extLst>
          </p:nvPr>
        </p:nvGraphicFramePr>
        <p:xfrm>
          <a:off x="344865" y="140117"/>
          <a:ext cx="11336270" cy="4394200"/>
        </p:xfrm>
        <a:graphic>
          <a:graphicData uri="http://schemas.openxmlformats.org/drawingml/2006/table">
            <a:tbl>
              <a:tblPr firstRow="1" bandRow="1">
                <a:tableStyleId>{5C22544A-7EE6-4342-B048-85BDC9FD1C3A}</a:tableStyleId>
              </a:tblPr>
              <a:tblGrid>
                <a:gridCol w="1046053">
                  <a:extLst>
                    <a:ext uri="{9D8B030D-6E8A-4147-A177-3AD203B41FA5}">
                      <a16:colId xmlns:a16="http://schemas.microsoft.com/office/drawing/2014/main" val="20000"/>
                    </a:ext>
                  </a:extLst>
                </a:gridCol>
                <a:gridCol w="4227829">
                  <a:extLst>
                    <a:ext uri="{9D8B030D-6E8A-4147-A177-3AD203B41FA5}">
                      <a16:colId xmlns:a16="http://schemas.microsoft.com/office/drawing/2014/main" val="20001"/>
                    </a:ext>
                  </a:extLst>
                </a:gridCol>
                <a:gridCol w="4066674">
                  <a:extLst>
                    <a:ext uri="{9D8B030D-6E8A-4147-A177-3AD203B41FA5}">
                      <a16:colId xmlns:a16="http://schemas.microsoft.com/office/drawing/2014/main" val="20002"/>
                    </a:ext>
                  </a:extLst>
                </a:gridCol>
                <a:gridCol w="1995714">
                  <a:extLst>
                    <a:ext uri="{9D8B030D-6E8A-4147-A177-3AD203B41FA5}">
                      <a16:colId xmlns:a16="http://schemas.microsoft.com/office/drawing/2014/main" val="20003"/>
                    </a:ext>
                  </a:extLst>
                </a:gridCol>
              </a:tblGrid>
              <a:tr h="370840">
                <a:tc>
                  <a:txBody>
                    <a:bodyPr/>
                    <a:lstStyle/>
                    <a:p>
                      <a:endParaRPr lang="en-GB" sz="12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a:solidFill>
                            <a:schemeClr val="tx1"/>
                          </a:solidFill>
                          <a:latin typeface="Century Gothic" panose="020B0502020202020204" pitchFamily="34" charset="0"/>
                        </a:rPr>
                        <a:t>Topics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chemeClr val="tx1"/>
                          </a:solidFill>
                          <a:latin typeface="Century Gothic" panose="020B0502020202020204" pitchFamily="34" charset="0"/>
                        </a:rPr>
                        <a:t>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chemeClr val="tx1"/>
                          </a:solidFill>
                          <a:latin typeface="Century Gothic" panose="020B0502020202020204" pitchFamily="34" charset="0"/>
                        </a:rPr>
                        <a:t>Assessment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200" b="1" dirty="0">
                          <a:solidFill>
                            <a:schemeClr val="tx1"/>
                          </a:solidFill>
                          <a:latin typeface="Century Gothic" panose="020B0502020202020204" pitchFamily="34" charset="0"/>
                        </a:rPr>
                        <a:t>Term 1</a:t>
                      </a:r>
                    </a:p>
                    <a:p>
                      <a:r>
                        <a:rPr lang="en-US" sz="1200" b="1" dirty="0">
                          <a:solidFill>
                            <a:schemeClr val="tx1"/>
                          </a:solidFill>
                          <a:latin typeface="Century Gothic" panose="020B0502020202020204" pitchFamily="34" charset="0"/>
                        </a:rPr>
                        <a:t>(AUTUMN)</a:t>
                      </a:r>
                      <a:endParaRPr lang="en-GB" sz="12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Introduction to French phonics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latin typeface="Century Gothic" panose="020B0502020202020204" pitchFamily="34" charset="0"/>
                        </a:rPr>
                        <a:t>Introducing myself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solidFill>
                            <a:schemeClr val="tx1"/>
                          </a:solidFill>
                          <a:latin typeface="Century Gothic" panose="020B0502020202020204" pitchFamily="34" charset="0"/>
                        </a:rPr>
                        <a:t>C</a:t>
                      </a:r>
                      <a:r>
                        <a:rPr lang="en-GB" sz="1200" baseline="0" dirty="0" err="1">
                          <a:solidFill>
                            <a:schemeClr val="tx1"/>
                          </a:solidFill>
                          <a:latin typeface="Century Gothic" panose="020B0502020202020204" pitchFamily="34" charset="0"/>
                        </a:rPr>
                        <a:t>ounting</a:t>
                      </a:r>
                      <a:r>
                        <a:rPr lang="en-GB" sz="1200" baseline="0" dirty="0">
                          <a:solidFill>
                            <a:schemeClr val="tx1"/>
                          </a:solidFill>
                          <a:latin typeface="Century Gothic" panose="020B0502020202020204" pitchFamily="34" charset="0"/>
                        </a:rPr>
                        <a:t> and saying my age</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Where I live and my nationality </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My survival kit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Using strategies to learn new words</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Answer questions</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Ask questions using correct intonation</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Making a text more interesting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latin typeface="Century Gothic" panose="020B0502020202020204" pitchFamily="34" charset="0"/>
                        </a:rPr>
                        <a:t>Recognising cognates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chemeClr val="tx1"/>
                          </a:solidFill>
                          <a:latin typeface="Century Gothic" panose="020B0502020202020204" pitchFamily="34" charset="0"/>
                        </a:rPr>
                        <a:t>Speaking (conversation in pairs)</a:t>
                      </a:r>
                      <a:endParaRPr lang="en-GB" sz="12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200" b="1" dirty="0">
                          <a:solidFill>
                            <a:schemeClr val="tx1"/>
                          </a:solidFill>
                          <a:latin typeface="Century Gothic" panose="020B0502020202020204" pitchFamily="34" charset="0"/>
                        </a:rPr>
                        <a:t>Term 2</a:t>
                      </a:r>
                    </a:p>
                    <a:p>
                      <a:r>
                        <a:rPr lang="en-US" sz="1200" b="1" dirty="0">
                          <a:solidFill>
                            <a:schemeClr val="tx1"/>
                          </a:solidFill>
                          <a:latin typeface="Century Gothic" panose="020B0502020202020204" pitchFamily="34" charset="0"/>
                        </a:rPr>
                        <a:t>(</a:t>
                      </a:r>
                      <a:r>
                        <a:rPr lang="en-GB" sz="1200" b="1" dirty="0">
                          <a:solidFill>
                            <a:schemeClr val="tx1"/>
                          </a:solidFill>
                          <a:latin typeface="Century Gothic" panose="020B0502020202020204" pitchFamily="34" charset="0"/>
                        </a:rPr>
                        <a:t>AUTUMN)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200" baseline="0" dirty="0">
                          <a:solidFill>
                            <a:schemeClr val="tx1"/>
                          </a:solidFill>
                          <a:latin typeface="Century Gothic" panose="020B0502020202020204" pitchFamily="34" charset="0"/>
                        </a:rPr>
                        <a:t>Brothers and sisters</a:t>
                      </a:r>
                      <a:endParaRPr lang="en-GB" sz="1200" baseline="0" dirty="0">
                        <a:solidFill>
                          <a:schemeClr val="tx1"/>
                        </a:solidFill>
                        <a:latin typeface="Century Gothic" panose="020B0502020202020204" pitchFamily="34" charset="0"/>
                      </a:endParaRP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Appearance</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Describing others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latin typeface="Century Gothic" panose="020B0502020202020204" pitchFamily="34" charset="0"/>
                        </a:rPr>
                        <a:t>Personality </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Christmas in France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latin typeface="Century Gothic" panose="020B0502020202020204" pitchFamily="34" charset="0"/>
                        </a:rPr>
                        <a:t>Use memorisation strategies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latin typeface="Century Gothic" panose="020B0502020202020204" pitchFamily="34" charset="0"/>
                        </a:rPr>
                        <a:t>Use high frequency structures to express thanks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latin typeface="Century Gothic" panose="020B0502020202020204" pitchFamily="34" charset="0"/>
                        </a:rPr>
                        <a:t>Use sound strategies to memorise new words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latin typeface="Century Gothic" panose="020B0502020202020204" pitchFamily="34" charset="0"/>
                        </a:rPr>
                        <a:t>Use connectives and intensifiers to extend sentences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aseline="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200" b="1" dirty="0">
                          <a:solidFill>
                            <a:schemeClr val="tx1"/>
                          </a:solidFill>
                          <a:latin typeface="Century Gothic" panose="020B0502020202020204" pitchFamily="34" charset="0"/>
                        </a:rPr>
                        <a:t>Term 3</a:t>
                      </a:r>
                    </a:p>
                    <a:p>
                      <a:r>
                        <a:rPr lang="en-US" sz="1200" b="1" dirty="0">
                          <a:solidFill>
                            <a:schemeClr val="tx1"/>
                          </a:solidFill>
                          <a:latin typeface="Century Gothic" panose="020B0502020202020204" pitchFamily="34" charset="0"/>
                        </a:rPr>
                        <a:t>(</a:t>
                      </a:r>
                      <a:r>
                        <a:rPr lang="en-GB" sz="1200" b="1" dirty="0">
                          <a:solidFill>
                            <a:schemeClr val="tx1"/>
                          </a:solidFill>
                          <a:latin typeface="Century Gothic" panose="020B0502020202020204" pitchFamily="34" charset="0"/>
                        </a:rPr>
                        <a:t>SPRING)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200" dirty="0">
                          <a:solidFill>
                            <a:schemeClr val="tx1"/>
                          </a:solidFill>
                          <a:latin typeface="Century Gothic" panose="020B0502020202020204" pitchFamily="34" charset="0"/>
                        </a:rPr>
                        <a:t>School subjects and</a:t>
                      </a:r>
                      <a:r>
                        <a:rPr lang="en-GB" sz="1200" baseline="0" dirty="0">
                          <a:solidFill>
                            <a:schemeClr val="tx1"/>
                          </a:solidFill>
                          <a:latin typeface="Century Gothic" panose="020B0502020202020204" pitchFamily="34" charset="0"/>
                        </a:rPr>
                        <a:t> o</a:t>
                      </a:r>
                      <a:r>
                        <a:rPr lang="en-GB" sz="1200" dirty="0">
                          <a:solidFill>
                            <a:schemeClr val="tx1"/>
                          </a:solidFill>
                          <a:latin typeface="Century Gothic" panose="020B0502020202020204" pitchFamily="34" charset="0"/>
                        </a:rPr>
                        <a:t>pinions</a:t>
                      </a:r>
                    </a:p>
                    <a:p>
                      <a:pPr marL="285750" indent="-285750">
                        <a:buFont typeface="Arial" panose="020B0604020202020204" pitchFamily="34" charset="0"/>
                        <a:buChar char="•"/>
                      </a:pPr>
                      <a:r>
                        <a:rPr lang="en-GB" sz="1200" dirty="0">
                          <a:solidFill>
                            <a:schemeClr val="tx1"/>
                          </a:solidFill>
                          <a:latin typeface="Century Gothic" panose="020B0502020202020204" pitchFamily="34" charset="0"/>
                        </a:rPr>
                        <a:t>Telling</a:t>
                      </a:r>
                      <a:r>
                        <a:rPr lang="en-GB" sz="1200" baseline="0" dirty="0">
                          <a:solidFill>
                            <a:schemeClr val="tx1"/>
                          </a:solidFill>
                          <a:latin typeface="Century Gothic" panose="020B0502020202020204" pitchFamily="34" charset="0"/>
                        </a:rPr>
                        <a:t> the time</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Timetables</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Describing my school day</a:t>
                      </a:r>
                    </a:p>
                    <a:p>
                      <a:pPr marL="285750" indent="-285750">
                        <a:buFont typeface="Arial" panose="020B0604020202020204" pitchFamily="34" charset="0"/>
                        <a:buChar char="•"/>
                      </a:pPr>
                      <a:r>
                        <a:rPr lang="en-GB" sz="1200" baseline="0" dirty="0">
                          <a:solidFill>
                            <a:schemeClr val="tx1"/>
                          </a:solidFill>
                          <a:latin typeface="Century Gothic" panose="020B0502020202020204" pitchFamily="34" charset="0"/>
                        </a:rPr>
                        <a:t>Comparing the school day in France and 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Recognise and use transferable language</a:t>
                      </a:r>
                    </a:p>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High frequency words</a:t>
                      </a:r>
                    </a:p>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Interpret longer texts</a:t>
                      </a:r>
                    </a:p>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identify and avoid false friends</a:t>
                      </a:r>
                    </a:p>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Become confident in understanding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aseline="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200" b="1" dirty="0">
                          <a:solidFill>
                            <a:schemeClr val="tx1"/>
                          </a:solidFill>
                          <a:latin typeface="Century Gothic" panose="020B0502020202020204" pitchFamily="34" charset="0"/>
                        </a:rPr>
                        <a:t>Term 4</a:t>
                      </a:r>
                    </a:p>
                    <a:p>
                      <a:r>
                        <a:rPr lang="en-US" sz="1200" b="1" dirty="0">
                          <a:solidFill>
                            <a:schemeClr val="tx1"/>
                          </a:solidFill>
                          <a:latin typeface="Century Gothic" panose="020B0502020202020204" pitchFamily="34" charset="0"/>
                        </a:rPr>
                        <a:t>(</a:t>
                      </a:r>
                      <a:r>
                        <a:rPr lang="en-GB" sz="1200" b="1" dirty="0">
                          <a:solidFill>
                            <a:schemeClr val="tx1"/>
                          </a:solidFill>
                          <a:latin typeface="Century Gothic" panose="020B0502020202020204" pitchFamily="34" charset="0"/>
                        </a:rPr>
                        <a:t>SPRING)</a:t>
                      </a:r>
                    </a:p>
                    <a:p>
                      <a:endParaRPr lang="en-GB" sz="12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Computers and mobiles</a:t>
                      </a:r>
                    </a:p>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Sports</a:t>
                      </a:r>
                    </a:p>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Activities and weather</a:t>
                      </a:r>
                    </a:p>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What I and others like doing </a:t>
                      </a:r>
                    </a:p>
                    <a:p>
                      <a:pPr marL="171450" indent="-171450">
                        <a:buFont typeface="Arial" panose="020B0604020202020204" pitchFamily="34" charset="0"/>
                        <a:buChar char="•"/>
                      </a:pPr>
                      <a:r>
                        <a:rPr lang="en-US" sz="1200" baseline="0" dirty="0">
                          <a:solidFill>
                            <a:schemeClr val="tx1"/>
                          </a:solidFill>
                          <a:latin typeface="Century Gothic" panose="020B0502020202020204" pitchFamily="34" charset="0"/>
                        </a:rPr>
                        <a:t>Last</a:t>
                      </a:r>
                      <a:r>
                        <a:rPr lang="en-GB" sz="1200" baseline="0" dirty="0">
                          <a:solidFill>
                            <a:schemeClr val="tx1"/>
                          </a:solidFill>
                          <a:latin typeface="Century Gothic" panose="020B0502020202020204" pitchFamily="34" charset="0"/>
                        </a:rPr>
                        <a:t> weekend</a:t>
                      </a:r>
                      <a:endParaRPr lang="en-GB" sz="12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Use time expressions effectively and build longer sentences</a:t>
                      </a:r>
                    </a:p>
                    <a:p>
                      <a:pPr marL="171450" indent="-171450">
                        <a:buFont typeface="Arial" panose="020B0604020202020204" pitchFamily="34" charset="0"/>
                        <a:buChar char="•"/>
                      </a:pPr>
                      <a:r>
                        <a:rPr lang="en-GB" sz="1200" baseline="0" dirty="0">
                          <a:solidFill>
                            <a:schemeClr val="tx1"/>
                          </a:solidFill>
                          <a:latin typeface="Century Gothic" panose="020B0502020202020204" pitchFamily="34" charset="0"/>
                        </a:rPr>
                        <a:t>Use listening strategies</a:t>
                      </a:r>
                    </a:p>
                    <a:p>
                      <a:pPr marL="285750" indent="-285750">
                        <a:buFont typeface="Arial" panose="020B0604020202020204" pitchFamily="34" charset="0"/>
                        <a:buChar char="•"/>
                      </a:pPr>
                      <a:endParaRPr lang="en-GB" sz="1200" baseline="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aseline="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389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F739575735D7499EF060E3ABB3460E" ma:contentTypeVersion="16" ma:contentTypeDescription="Create a new document." ma:contentTypeScope="" ma:versionID="7a31dfcfa7b663ff2e57e1b1df830798">
  <xsd:schema xmlns:xsd="http://www.w3.org/2001/XMLSchema" xmlns:xs="http://www.w3.org/2001/XMLSchema" xmlns:p="http://schemas.microsoft.com/office/2006/metadata/properties" xmlns:ns2="850e07c4-6d11-4d6c-b0ce-da35b0f27db5" xmlns:ns3="47908df9-5a43-4ab6-9d9e-8d486b01f7e3" xmlns:ns4="cbff51b9-cd20-40e1-be64-c94101b38e9c" targetNamespace="http://schemas.microsoft.com/office/2006/metadata/properties" ma:root="true" ma:fieldsID="d99ca4ea3880cba748b905695544f922" ns2:_="" ns3:_="" ns4:_="">
    <xsd:import namespace="850e07c4-6d11-4d6c-b0ce-da35b0f27db5"/>
    <xsd:import namespace="47908df9-5a43-4ab6-9d9e-8d486b01f7e3"/>
    <xsd:import namespace="cbff51b9-cd20-40e1-be64-c94101b38e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07c4-6d11-4d6c-b0ce-da35b0f27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7e2435-1da6-4173-9f11-7cf1c7d15ae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908df9-5a43-4ab6-9d9e-8d486b01f7e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f51b9-cd20-40e1-be64-c94101b38e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74584c6-6020-4213-9069-34dff405a353}" ma:internalName="TaxCatchAll" ma:showField="CatchAllData" ma:web="cbff51b9-cd20-40e1-be64-c94101b38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51257F-D049-44F9-8E22-070C31108D1B}"/>
</file>

<file path=customXml/itemProps2.xml><?xml version="1.0" encoding="utf-8"?>
<ds:datastoreItem xmlns:ds="http://schemas.openxmlformats.org/officeDocument/2006/customXml" ds:itemID="{51E5A409-5529-4473-9737-9C0C4FE67639}"/>
</file>

<file path=docProps/app.xml><?xml version="1.0" encoding="utf-8"?>
<Properties xmlns="http://schemas.openxmlformats.org/officeDocument/2006/extended-properties" xmlns:vt="http://schemas.openxmlformats.org/officeDocument/2006/docPropsVTypes">
  <TotalTime>600</TotalTime>
  <Words>294</Words>
  <Application>Microsoft Office PowerPoint</Application>
  <PresentationFormat>Widescreen</PresentationFormat>
  <Paragraphs>56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c:creator>
  <cp:lastModifiedBy>Roberts, Joanna</cp:lastModifiedBy>
  <cp:revision>67</cp:revision>
  <dcterms:created xsi:type="dcterms:W3CDTF">2021-07-04T07:32:41Z</dcterms:created>
  <dcterms:modified xsi:type="dcterms:W3CDTF">2023-01-25T12:17:29Z</dcterms:modified>
</cp:coreProperties>
</file>