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584F-9F3B-4923-A64E-87A5C2BB7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709C30-D1F3-4D94-A016-7C67E59C7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E7065-F0EA-4935-99EC-A079BEB427A8}"/>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5" name="Footer Placeholder 4">
            <a:extLst>
              <a:ext uri="{FF2B5EF4-FFF2-40B4-BE49-F238E27FC236}">
                <a16:creationId xmlns:a16="http://schemas.microsoft.com/office/drawing/2014/main" id="{9F3AE664-01A8-47F7-B84A-7FA36EDCC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0B8298-BB3C-4BFB-8DCB-048AC6CB5DB0}"/>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79751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D1E2-A12D-4DB8-BEBB-74E3A9BBC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71807-8025-4126-8612-8850A72A72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6CB697-E459-42B9-9FE8-91381F357BF6}"/>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5" name="Footer Placeholder 4">
            <a:extLst>
              <a:ext uri="{FF2B5EF4-FFF2-40B4-BE49-F238E27FC236}">
                <a16:creationId xmlns:a16="http://schemas.microsoft.com/office/drawing/2014/main" id="{49CE3685-27B9-4118-A31A-869432FF47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9647C-24CF-4044-8118-21BC44942802}"/>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16680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3E759-8583-4E47-A364-35302EDC0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7CA043-7F7E-405B-99F1-097F952FBC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30D42-75C7-486A-BE1B-49A0EE58970F}"/>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5" name="Footer Placeholder 4">
            <a:extLst>
              <a:ext uri="{FF2B5EF4-FFF2-40B4-BE49-F238E27FC236}">
                <a16:creationId xmlns:a16="http://schemas.microsoft.com/office/drawing/2014/main" id="{4EDBCC95-A0E8-48A5-BFC6-653B35A87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97E835-9AED-49DD-9F01-C79354993CF9}"/>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85067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D7A8-4B1C-4C40-B436-84E3D6529E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ECBF45-B9F0-45A9-AEE1-C563AC05D7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1EE505-5B9B-4342-A563-A690B3C5D261}"/>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5" name="Footer Placeholder 4">
            <a:extLst>
              <a:ext uri="{FF2B5EF4-FFF2-40B4-BE49-F238E27FC236}">
                <a16:creationId xmlns:a16="http://schemas.microsoft.com/office/drawing/2014/main" id="{5C234194-C5D6-4AF3-81BD-479C0A2B4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BC420A-7D62-4C11-991C-65BA9B29E391}"/>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79055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A7B-FBE3-49A1-A965-2DFEB5DD9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1312CB-C543-42E9-BEEF-EDCB4D322C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A9B0D0-B328-49E3-9219-7B51BBFD4B09}"/>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5" name="Footer Placeholder 4">
            <a:extLst>
              <a:ext uri="{FF2B5EF4-FFF2-40B4-BE49-F238E27FC236}">
                <a16:creationId xmlns:a16="http://schemas.microsoft.com/office/drawing/2014/main" id="{CD27D8FB-A95E-4287-BCD3-A95F42439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5BA339-18A2-4612-A1B2-59DA0525001C}"/>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42395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63A8-270C-4FFA-847A-EC09D21EEA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44F75F-49E7-4134-8467-5C7A9C55C9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26D528-49FB-4E05-9B88-8C04985B3E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207B3B-CE8A-404E-B3DB-14AA486E5C2B}"/>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6" name="Footer Placeholder 5">
            <a:extLst>
              <a:ext uri="{FF2B5EF4-FFF2-40B4-BE49-F238E27FC236}">
                <a16:creationId xmlns:a16="http://schemas.microsoft.com/office/drawing/2014/main" id="{A22FA036-63C3-4FD0-BC9F-B8CFE11C7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A14500-C3C4-4C69-A235-0A375FB96F13}"/>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0357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70E5-F108-4812-BC7E-F53AC897F8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0FE97D-6386-4486-A218-B79FA8DE3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28925D-CF4F-4BF6-B6D7-014B99BD27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690EFA-B510-454A-9B8C-F0F0DD8D4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2CE2E8-09CC-4797-BA7F-939126FB4E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9F135B-4201-405C-B1A1-AE9C964E9004}"/>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8" name="Footer Placeholder 7">
            <a:extLst>
              <a:ext uri="{FF2B5EF4-FFF2-40B4-BE49-F238E27FC236}">
                <a16:creationId xmlns:a16="http://schemas.microsoft.com/office/drawing/2014/main" id="{71EE500D-50AC-4AF2-A2B4-CE00C0EE9F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28E28D-7CBF-4A5B-8EE7-95155415C080}"/>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31494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228B-74FD-4BD6-80C6-94D450320E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EA05DA-19D9-4D9F-BA7F-1AF45FD42D7D}"/>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4" name="Footer Placeholder 3">
            <a:extLst>
              <a:ext uri="{FF2B5EF4-FFF2-40B4-BE49-F238E27FC236}">
                <a16:creationId xmlns:a16="http://schemas.microsoft.com/office/drawing/2014/main" id="{53C1218E-4A07-4622-BCA0-84BF236CA4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5CBD2B-CC1C-4081-9B0A-3B9605915126}"/>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209148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06969-742A-4895-8067-9137FA5D6726}"/>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3" name="Footer Placeholder 2">
            <a:extLst>
              <a:ext uri="{FF2B5EF4-FFF2-40B4-BE49-F238E27FC236}">
                <a16:creationId xmlns:a16="http://schemas.microsoft.com/office/drawing/2014/main" id="{C50E659E-B6E3-49F3-AE8D-8B6A3ABBEC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95624A-67F8-489C-92C7-CA374EB3DCD3}"/>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24964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C1DD-51E6-438C-B1B0-DEBF48591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951E12-1259-44B3-BA44-37757C92F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12C2FA-75CB-4045-85FE-E2481DA57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8EEE07-D10D-452B-B90E-ADDC39A8799F}"/>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6" name="Footer Placeholder 5">
            <a:extLst>
              <a:ext uri="{FF2B5EF4-FFF2-40B4-BE49-F238E27FC236}">
                <a16:creationId xmlns:a16="http://schemas.microsoft.com/office/drawing/2014/main" id="{91C866E4-62F3-4CB0-8D1E-A9D75DC752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6B452-26FA-4809-9623-29BC65FF2A25}"/>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29420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222D-2708-43AB-897B-2D1A168CB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EB1134-5E57-41D3-8808-D969F80FC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E97B86-5DC3-48E4-BA4B-CDEE61D42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BA625F-B968-48B0-AF5B-C4435D043047}"/>
              </a:ext>
            </a:extLst>
          </p:cNvPr>
          <p:cNvSpPr>
            <a:spLocks noGrp="1"/>
          </p:cNvSpPr>
          <p:nvPr>
            <p:ph type="dt" sz="half" idx="10"/>
          </p:nvPr>
        </p:nvSpPr>
        <p:spPr/>
        <p:txBody>
          <a:bodyPr/>
          <a:lstStyle/>
          <a:p>
            <a:fld id="{68C154F3-9FAB-4616-BF69-C26478BE06F8}" type="datetimeFigureOut">
              <a:rPr lang="en-GB" smtClean="0"/>
              <a:t>12/06/2024</a:t>
            </a:fld>
            <a:endParaRPr lang="en-GB"/>
          </a:p>
        </p:txBody>
      </p:sp>
      <p:sp>
        <p:nvSpPr>
          <p:cNvPr id="6" name="Footer Placeholder 5">
            <a:extLst>
              <a:ext uri="{FF2B5EF4-FFF2-40B4-BE49-F238E27FC236}">
                <a16:creationId xmlns:a16="http://schemas.microsoft.com/office/drawing/2014/main" id="{B2467EA9-E335-446B-A93D-C3E650F2C4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4E1DC-7CB9-4037-BDD1-DAF09F26B606}"/>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93856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2788A-C3F6-4AF7-AD09-98CCAE1B4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C25B36-F450-437A-96B4-8BD1D4DAB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D1021-3E22-413B-B0E3-D9A4F6370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154F3-9FAB-4616-BF69-C26478BE06F8}" type="datetimeFigureOut">
              <a:rPr lang="en-GB" smtClean="0"/>
              <a:t>12/06/2024</a:t>
            </a:fld>
            <a:endParaRPr lang="en-GB"/>
          </a:p>
        </p:txBody>
      </p:sp>
      <p:sp>
        <p:nvSpPr>
          <p:cNvPr id="5" name="Footer Placeholder 4">
            <a:extLst>
              <a:ext uri="{FF2B5EF4-FFF2-40B4-BE49-F238E27FC236}">
                <a16:creationId xmlns:a16="http://schemas.microsoft.com/office/drawing/2014/main" id="{D2BBF8A0-386F-418F-826D-422E52821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50ECDE-C5E1-4222-B22B-AA8C47CC9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73BD4-7C9A-4CC2-854F-FA42CBFC96E6}" type="slidenum">
              <a:rPr lang="en-GB" smtClean="0"/>
              <a:t>‹#›</a:t>
            </a:fld>
            <a:endParaRPr lang="en-GB"/>
          </a:p>
        </p:txBody>
      </p:sp>
    </p:spTree>
    <p:extLst>
      <p:ext uri="{BB962C8B-B14F-4D97-AF65-F5344CB8AC3E}">
        <p14:creationId xmlns:p14="http://schemas.microsoft.com/office/powerpoint/2010/main" val="144666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pua9iXBFCC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F1EF-850D-4679-B41C-3350008D7CBF}"/>
              </a:ext>
            </a:extLst>
          </p:cNvPr>
          <p:cNvSpPr>
            <a:spLocks noGrp="1"/>
          </p:cNvSpPr>
          <p:nvPr>
            <p:ph type="ctrTitle"/>
          </p:nvPr>
        </p:nvSpPr>
        <p:spPr/>
        <p:txBody>
          <a:bodyPr/>
          <a:lstStyle/>
          <a:p>
            <a:r>
              <a:rPr lang="en-GB" dirty="0"/>
              <a:t>This week’s career of the week is…..</a:t>
            </a:r>
          </a:p>
        </p:txBody>
      </p:sp>
      <p:sp>
        <p:nvSpPr>
          <p:cNvPr id="3" name="Subtitle 2">
            <a:extLst>
              <a:ext uri="{FF2B5EF4-FFF2-40B4-BE49-F238E27FC236}">
                <a16:creationId xmlns:a16="http://schemas.microsoft.com/office/drawing/2014/main" id="{90B7CC8E-DA36-4FB2-BAD1-39D68DD7D259}"/>
              </a:ext>
            </a:extLst>
          </p:cNvPr>
          <p:cNvSpPr>
            <a:spLocks noGrp="1"/>
          </p:cNvSpPr>
          <p:nvPr>
            <p:ph type="subTitle" idx="1"/>
          </p:nvPr>
        </p:nvSpPr>
        <p:spPr>
          <a:xfrm>
            <a:off x="80682" y="3602038"/>
            <a:ext cx="12012706" cy="1982016"/>
          </a:xfrm>
        </p:spPr>
        <p:txBody>
          <a:bodyPr>
            <a:normAutofit/>
          </a:bodyPr>
          <a:lstStyle/>
          <a:p>
            <a:r>
              <a:rPr lang="en-US" sz="8800" dirty="0"/>
              <a:t>Audio/ Sound Technician</a:t>
            </a:r>
            <a:endParaRPr lang="en-GB" sz="8800" dirty="0"/>
          </a:p>
        </p:txBody>
      </p:sp>
      <p:pic>
        <p:nvPicPr>
          <p:cNvPr id="7" name="Picture 6">
            <a:extLst>
              <a:ext uri="{FF2B5EF4-FFF2-40B4-BE49-F238E27FC236}">
                <a16:creationId xmlns:a16="http://schemas.microsoft.com/office/drawing/2014/main" id="{EFA1E6E9-7229-41A1-8718-4DF80E29C76C}"/>
              </a:ext>
            </a:extLst>
          </p:cNvPr>
          <p:cNvPicPr>
            <a:picLocks noChangeAspect="1"/>
          </p:cNvPicPr>
          <p:nvPr/>
        </p:nvPicPr>
        <p:blipFill>
          <a:blip r:embed="rId2"/>
          <a:stretch>
            <a:fillRect/>
          </a:stretch>
        </p:blipFill>
        <p:spPr>
          <a:xfrm>
            <a:off x="294994" y="4977933"/>
            <a:ext cx="2619375" cy="1743075"/>
          </a:xfrm>
          <a:prstGeom prst="rect">
            <a:avLst/>
          </a:prstGeom>
        </p:spPr>
      </p:pic>
      <p:pic>
        <p:nvPicPr>
          <p:cNvPr id="8" name="Picture 7">
            <a:extLst>
              <a:ext uri="{FF2B5EF4-FFF2-40B4-BE49-F238E27FC236}">
                <a16:creationId xmlns:a16="http://schemas.microsoft.com/office/drawing/2014/main" id="{1AEF5385-E2F3-4434-8CD2-D46C7B76E4D3}"/>
              </a:ext>
            </a:extLst>
          </p:cNvPr>
          <p:cNvPicPr>
            <a:picLocks noChangeAspect="1"/>
          </p:cNvPicPr>
          <p:nvPr/>
        </p:nvPicPr>
        <p:blipFill>
          <a:blip r:embed="rId3"/>
          <a:stretch>
            <a:fillRect/>
          </a:stretch>
        </p:blipFill>
        <p:spPr>
          <a:xfrm>
            <a:off x="4526335" y="4977932"/>
            <a:ext cx="2619375" cy="1743075"/>
          </a:xfrm>
          <a:prstGeom prst="rect">
            <a:avLst/>
          </a:prstGeom>
        </p:spPr>
      </p:pic>
      <p:pic>
        <p:nvPicPr>
          <p:cNvPr id="9" name="Picture 8">
            <a:extLst>
              <a:ext uri="{FF2B5EF4-FFF2-40B4-BE49-F238E27FC236}">
                <a16:creationId xmlns:a16="http://schemas.microsoft.com/office/drawing/2014/main" id="{34F58FE5-70F8-4D73-96C7-208A6A662F7A}"/>
              </a:ext>
            </a:extLst>
          </p:cNvPr>
          <p:cNvPicPr>
            <a:picLocks noChangeAspect="1"/>
          </p:cNvPicPr>
          <p:nvPr/>
        </p:nvPicPr>
        <p:blipFill>
          <a:blip r:embed="rId4"/>
          <a:stretch>
            <a:fillRect/>
          </a:stretch>
        </p:blipFill>
        <p:spPr>
          <a:xfrm>
            <a:off x="9125229" y="4977931"/>
            <a:ext cx="2619375" cy="1743075"/>
          </a:xfrm>
          <a:prstGeom prst="rect">
            <a:avLst/>
          </a:prstGeom>
        </p:spPr>
      </p:pic>
    </p:spTree>
    <p:extLst>
      <p:ext uri="{BB962C8B-B14F-4D97-AF65-F5344CB8AC3E}">
        <p14:creationId xmlns:p14="http://schemas.microsoft.com/office/powerpoint/2010/main" val="47120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9C80-125D-451C-A4AD-F176AE631AC8}"/>
              </a:ext>
            </a:extLst>
          </p:cNvPr>
          <p:cNvSpPr>
            <a:spLocks noGrp="1"/>
          </p:cNvSpPr>
          <p:nvPr>
            <p:ph type="title"/>
          </p:nvPr>
        </p:nvSpPr>
        <p:spPr>
          <a:xfrm>
            <a:off x="154619" y="-105392"/>
            <a:ext cx="10515600" cy="1325563"/>
          </a:xfrm>
        </p:spPr>
        <p:txBody>
          <a:bodyPr/>
          <a:lstStyle/>
          <a:p>
            <a:r>
              <a:rPr lang="en-GB" dirty="0"/>
              <a:t>What is it??</a:t>
            </a:r>
          </a:p>
        </p:txBody>
      </p:sp>
      <p:sp>
        <p:nvSpPr>
          <p:cNvPr id="3" name="Content Placeholder 2">
            <a:extLst>
              <a:ext uri="{FF2B5EF4-FFF2-40B4-BE49-F238E27FC236}">
                <a16:creationId xmlns:a16="http://schemas.microsoft.com/office/drawing/2014/main" id="{289F927E-2F66-463B-9A6A-219D4216D692}"/>
              </a:ext>
            </a:extLst>
          </p:cNvPr>
          <p:cNvSpPr>
            <a:spLocks noGrp="1"/>
          </p:cNvSpPr>
          <p:nvPr>
            <p:ph idx="1"/>
          </p:nvPr>
        </p:nvSpPr>
        <p:spPr>
          <a:xfrm>
            <a:off x="321889" y="1122155"/>
            <a:ext cx="11105225" cy="6019060"/>
          </a:xfrm>
        </p:spPr>
        <p:txBody>
          <a:bodyPr>
            <a:normAutofit/>
          </a:bodyPr>
          <a:lstStyle/>
          <a:p>
            <a:pPr marL="0" indent="0">
              <a:buNone/>
            </a:pPr>
            <a:r>
              <a:rPr lang="en-US" dirty="0"/>
              <a:t>Alternative titles for this job include</a:t>
            </a:r>
          </a:p>
          <a:p>
            <a:pPr marL="0" indent="0">
              <a:buNone/>
            </a:pPr>
            <a:r>
              <a:rPr lang="en-US" dirty="0"/>
              <a:t>Production sound mixer, sound recordist, TV or film sound technician</a:t>
            </a:r>
          </a:p>
          <a:p>
            <a:pPr marL="0" indent="0">
              <a:buNone/>
            </a:pPr>
            <a:endParaRPr lang="en-US" dirty="0"/>
          </a:p>
          <a:p>
            <a:pPr marL="0" indent="0">
              <a:buNone/>
            </a:pPr>
            <a:r>
              <a:rPr lang="en-US" dirty="0"/>
              <a:t>Sound technicians are responsible for recording the voices and background noise on TV and film shoots, or controlling the audio in a theatre or musical events.</a:t>
            </a:r>
          </a:p>
          <a:p>
            <a:pPr marL="0" indent="0">
              <a:buNone/>
            </a:pPr>
            <a:endParaRPr lang="en-US" dirty="0"/>
          </a:p>
          <a:p>
            <a:pPr marL="0" indent="0">
              <a:buNone/>
            </a:pPr>
            <a:endParaRPr lang="en-US" dirty="0"/>
          </a:p>
          <a:p>
            <a:pPr marL="0" indent="0">
              <a:buNone/>
            </a:pPr>
            <a:endParaRPr lang="en-GB" dirty="0"/>
          </a:p>
        </p:txBody>
      </p:sp>
      <p:pic>
        <p:nvPicPr>
          <p:cNvPr id="5" name="Picture 4">
            <a:extLst>
              <a:ext uri="{FF2B5EF4-FFF2-40B4-BE49-F238E27FC236}">
                <a16:creationId xmlns:a16="http://schemas.microsoft.com/office/drawing/2014/main" id="{18BEAB0F-E3AD-4694-A672-28D4D6D77663}"/>
              </a:ext>
            </a:extLst>
          </p:cNvPr>
          <p:cNvPicPr>
            <a:picLocks noChangeAspect="1"/>
          </p:cNvPicPr>
          <p:nvPr/>
        </p:nvPicPr>
        <p:blipFill>
          <a:blip r:embed="rId2"/>
          <a:stretch>
            <a:fillRect/>
          </a:stretch>
        </p:blipFill>
        <p:spPr>
          <a:xfrm>
            <a:off x="7342094" y="3645065"/>
            <a:ext cx="4528017" cy="3013189"/>
          </a:xfrm>
          <a:prstGeom prst="rect">
            <a:avLst/>
          </a:prstGeom>
        </p:spPr>
      </p:pic>
    </p:spTree>
    <p:extLst>
      <p:ext uri="{BB962C8B-B14F-4D97-AF65-F5344CB8AC3E}">
        <p14:creationId xmlns:p14="http://schemas.microsoft.com/office/powerpoint/2010/main" val="175683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7BDE-4FA0-4089-8A5D-6917188EA620}"/>
              </a:ext>
            </a:extLst>
          </p:cNvPr>
          <p:cNvSpPr>
            <a:spLocks noGrp="1"/>
          </p:cNvSpPr>
          <p:nvPr>
            <p:ph type="title"/>
          </p:nvPr>
        </p:nvSpPr>
        <p:spPr/>
        <p:txBody>
          <a:bodyPr/>
          <a:lstStyle/>
          <a:p>
            <a:r>
              <a:rPr lang="en-GB" dirty="0"/>
              <a:t>Where could I work?</a:t>
            </a:r>
          </a:p>
        </p:txBody>
      </p:sp>
      <p:sp>
        <p:nvSpPr>
          <p:cNvPr id="3" name="Content Placeholder 2">
            <a:extLst>
              <a:ext uri="{FF2B5EF4-FFF2-40B4-BE49-F238E27FC236}">
                <a16:creationId xmlns:a16="http://schemas.microsoft.com/office/drawing/2014/main" id="{54982423-5BA6-42BA-AC40-FAD0BD1040D2}"/>
              </a:ext>
            </a:extLst>
          </p:cNvPr>
          <p:cNvSpPr>
            <a:spLocks noGrp="1"/>
          </p:cNvSpPr>
          <p:nvPr>
            <p:ph idx="1"/>
          </p:nvPr>
        </p:nvSpPr>
        <p:spPr/>
        <p:txBody>
          <a:bodyPr>
            <a:normAutofit/>
          </a:bodyPr>
          <a:lstStyle/>
          <a:p>
            <a:pPr marL="0" indent="0">
              <a:buNone/>
            </a:pPr>
            <a:r>
              <a:rPr lang="en-US" dirty="0"/>
              <a:t>A sound engineer spends most of their time in a recording studio, maintaining the sound booth equipment, but a live audio engineer is able to leave the production room and enter into the world of live venues. They help live performances sound their best, or be involved in the audio on films, TV, music videos, music festivals, concerts and theatres.</a:t>
            </a:r>
            <a:endParaRPr lang="en-GB" dirty="0"/>
          </a:p>
        </p:txBody>
      </p:sp>
      <p:pic>
        <p:nvPicPr>
          <p:cNvPr id="6" name="Picture 5">
            <a:extLst>
              <a:ext uri="{FF2B5EF4-FFF2-40B4-BE49-F238E27FC236}">
                <a16:creationId xmlns:a16="http://schemas.microsoft.com/office/drawing/2014/main" id="{3EB66E2B-4470-424C-A7E5-1492EFFF3838}"/>
              </a:ext>
            </a:extLst>
          </p:cNvPr>
          <p:cNvPicPr>
            <a:picLocks noChangeAspect="1"/>
          </p:cNvPicPr>
          <p:nvPr/>
        </p:nvPicPr>
        <p:blipFill>
          <a:blip r:embed="rId2"/>
          <a:stretch>
            <a:fillRect/>
          </a:stretch>
        </p:blipFill>
        <p:spPr>
          <a:xfrm>
            <a:off x="617723" y="4433888"/>
            <a:ext cx="2619375" cy="1743075"/>
          </a:xfrm>
          <a:prstGeom prst="rect">
            <a:avLst/>
          </a:prstGeom>
        </p:spPr>
      </p:pic>
      <p:pic>
        <p:nvPicPr>
          <p:cNvPr id="7" name="Picture 6">
            <a:extLst>
              <a:ext uri="{FF2B5EF4-FFF2-40B4-BE49-F238E27FC236}">
                <a16:creationId xmlns:a16="http://schemas.microsoft.com/office/drawing/2014/main" id="{8C5E8E3A-A062-402E-9BAD-3341552005C8}"/>
              </a:ext>
            </a:extLst>
          </p:cNvPr>
          <p:cNvPicPr>
            <a:picLocks noChangeAspect="1"/>
          </p:cNvPicPr>
          <p:nvPr/>
        </p:nvPicPr>
        <p:blipFill>
          <a:blip r:embed="rId3"/>
          <a:stretch>
            <a:fillRect/>
          </a:stretch>
        </p:blipFill>
        <p:spPr>
          <a:xfrm>
            <a:off x="4320147" y="4433888"/>
            <a:ext cx="2619375" cy="1743075"/>
          </a:xfrm>
          <a:prstGeom prst="rect">
            <a:avLst/>
          </a:prstGeom>
        </p:spPr>
      </p:pic>
      <p:pic>
        <p:nvPicPr>
          <p:cNvPr id="8" name="Picture 7">
            <a:extLst>
              <a:ext uri="{FF2B5EF4-FFF2-40B4-BE49-F238E27FC236}">
                <a16:creationId xmlns:a16="http://schemas.microsoft.com/office/drawing/2014/main" id="{3911B8C0-6393-49ED-A3F1-1ADE7958DA92}"/>
              </a:ext>
            </a:extLst>
          </p:cNvPr>
          <p:cNvPicPr>
            <a:picLocks noChangeAspect="1"/>
          </p:cNvPicPr>
          <p:nvPr/>
        </p:nvPicPr>
        <p:blipFill>
          <a:blip r:embed="rId4"/>
          <a:stretch>
            <a:fillRect/>
          </a:stretch>
        </p:blipFill>
        <p:spPr>
          <a:xfrm>
            <a:off x="8441392" y="4433888"/>
            <a:ext cx="2247900" cy="1933575"/>
          </a:xfrm>
          <a:prstGeom prst="rect">
            <a:avLst/>
          </a:prstGeom>
        </p:spPr>
      </p:pic>
    </p:spTree>
    <p:extLst>
      <p:ext uri="{BB962C8B-B14F-4D97-AF65-F5344CB8AC3E}">
        <p14:creationId xmlns:p14="http://schemas.microsoft.com/office/powerpoint/2010/main" val="313957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71A-DA36-4D12-86C0-8CA32916681F}"/>
              </a:ext>
            </a:extLst>
          </p:cNvPr>
          <p:cNvSpPr>
            <a:spLocks noGrp="1"/>
          </p:cNvSpPr>
          <p:nvPr>
            <p:ph type="title"/>
          </p:nvPr>
        </p:nvSpPr>
        <p:spPr/>
        <p:txBody>
          <a:bodyPr/>
          <a:lstStyle/>
          <a:p>
            <a:r>
              <a:rPr lang="en-GB" dirty="0"/>
              <a:t>How Much Could I Earn?</a:t>
            </a:r>
          </a:p>
        </p:txBody>
      </p:sp>
      <p:sp>
        <p:nvSpPr>
          <p:cNvPr id="3" name="Content Placeholder 2">
            <a:extLst>
              <a:ext uri="{FF2B5EF4-FFF2-40B4-BE49-F238E27FC236}">
                <a16:creationId xmlns:a16="http://schemas.microsoft.com/office/drawing/2014/main" id="{F7DA2A09-BAF9-4F58-8883-1E64335C4781}"/>
              </a:ext>
            </a:extLst>
          </p:cNvPr>
          <p:cNvSpPr>
            <a:spLocks noGrp="1"/>
          </p:cNvSpPr>
          <p:nvPr>
            <p:ph idx="1"/>
          </p:nvPr>
        </p:nvSpPr>
        <p:spPr/>
        <p:txBody>
          <a:bodyPr/>
          <a:lstStyle/>
          <a:p>
            <a:pPr marL="0" indent="0">
              <a:buNone/>
            </a:pPr>
            <a:r>
              <a:rPr lang="en-GB" dirty="0"/>
              <a:t>Typical salary starts at £21, 000</a:t>
            </a:r>
          </a:p>
          <a:p>
            <a:pPr marL="0" indent="0">
              <a:buNone/>
            </a:pPr>
            <a:endParaRPr lang="en-GB" dirty="0"/>
          </a:p>
          <a:p>
            <a:pPr marL="0" indent="0">
              <a:buNone/>
            </a:pPr>
            <a:r>
              <a:rPr lang="en-GB" dirty="0"/>
              <a:t>This can increase to £45, 000 per year for more experienced workers.</a:t>
            </a:r>
          </a:p>
          <a:p>
            <a:pPr marL="0" indent="0">
              <a:buNone/>
            </a:pPr>
            <a:endParaRPr lang="en-GB" dirty="0"/>
          </a:p>
          <a:p>
            <a:pPr marL="0" indent="0">
              <a:buNone/>
            </a:pPr>
            <a:r>
              <a:rPr lang="en-GB" dirty="0"/>
              <a:t>Usually you would be working between 42 and 50 hours per week.</a:t>
            </a:r>
          </a:p>
        </p:txBody>
      </p:sp>
      <p:pic>
        <p:nvPicPr>
          <p:cNvPr id="4" name="Picture 3">
            <a:extLst>
              <a:ext uri="{FF2B5EF4-FFF2-40B4-BE49-F238E27FC236}">
                <a16:creationId xmlns:a16="http://schemas.microsoft.com/office/drawing/2014/main" id="{778DC99E-19CF-4EA6-8F96-24A1D693E95D}"/>
              </a:ext>
            </a:extLst>
          </p:cNvPr>
          <p:cNvPicPr>
            <a:picLocks noChangeAspect="1"/>
          </p:cNvPicPr>
          <p:nvPr/>
        </p:nvPicPr>
        <p:blipFill>
          <a:blip r:embed="rId2"/>
          <a:stretch>
            <a:fillRect/>
          </a:stretch>
        </p:blipFill>
        <p:spPr>
          <a:xfrm>
            <a:off x="8068395" y="156368"/>
            <a:ext cx="3767249" cy="2506933"/>
          </a:xfrm>
          <a:prstGeom prst="rect">
            <a:avLst/>
          </a:prstGeom>
        </p:spPr>
      </p:pic>
    </p:spTree>
    <p:extLst>
      <p:ext uri="{BB962C8B-B14F-4D97-AF65-F5344CB8AC3E}">
        <p14:creationId xmlns:p14="http://schemas.microsoft.com/office/powerpoint/2010/main" val="337095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C1BD-5ED7-4D0F-81BB-9DB323897FCC}"/>
              </a:ext>
            </a:extLst>
          </p:cNvPr>
          <p:cNvSpPr>
            <a:spLocks noGrp="1"/>
          </p:cNvSpPr>
          <p:nvPr>
            <p:ph type="title"/>
          </p:nvPr>
        </p:nvSpPr>
        <p:spPr/>
        <p:txBody>
          <a:bodyPr/>
          <a:lstStyle/>
          <a:p>
            <a:r>
              <a:rPr lang="en-GB" dirty="0"/>
              <a:t>What qualifications would I need?</a:t>
            </a:r>
          </a:p>
        </p:txBody>
      </p:sp>
      <p:sp>
        <p:nvSpPr>
          <p:cNvPr id="3" name="Content Placeholder 2">
            <a:extLst>
              <a:ext uri="{FF2B5EF4-FFF2-40B4-BE49-F238E27FC236}">
                <a16:creationId xmlns:a16="http://schemas.microsoft.com/office/drawing/2014/main" id="{75C51BA7-9857-405E-9479-A27614FB0BC7}"/>
              </a:ext>
            </a:extLst>
          </p:cNvPr>
          <p:cNvSpPr>
            <a:spLocks noGrp="1"/>
          </p:cNvSpPr>
          <p:nvPr>
            <p:ph idx="1"/>
          </p:nvPr>
        </p:nvSpPr>
        <p:spPr>
          <a:xfrm>
            <a:off x="838200" y="1331650"/>
            <a:ext cx="10515600" cy="5161225"/>
          </a:xfrm>
        </p:spPr>
        <p:txBody>
          <a:bodyPr>
            <a:normAutofit fontScale="92500" lnSpcReduction="10000"/>
          </a:bodyPr>
          <a:lstStyle/>
          <a:p>
            <a:pPr marL="0" indent="0">
              <a:buNone/>
            </a:pPr>
            <a:r>
              <a:rPr lang="en-GB" dirty="0"/>
              <a:t>You could go to university or one of the Wiltshire College and University Centres and </a:t>
            </a:r>
            <a:r>
              <a:rPr lang="en-US" dirty="0"/>
              <a:t>do a foundation degree, higher national diploma or degree in:</a:t>
            </a:r>
          </a:p>
          <a:p>
            <a:pPr marL="0" indent="0">
              <a:buNone/>
            </a:pPr>
            <a:r>
              <a:rPr lang="en-US" dirty="0"/>
              <a:t>sound engineering</a:t>
            </a:r>
          </a:p>
          <a:p>
            <a:pPr marL="0" indent="0">
              <a:buNone/>
            </a:pPr>
            <a:r>
              <a:rPr lang="en-US" dirty="0"/>
              <a:t>music technology</a:t>
            </a:r>
          </a:p>
          <a:p>
            <a:pPr marL="0" indent="0">
              <a:buNone/>
            </a:pPr>
            <a:r>
              <a:rPr lang="en-US" dirty="0"/>
              <a:t>media technology</a:t>
            </a:r>
          </a:p>
          <a:p>
            <a:pPr marL="0" indent="0">
              <a:buNone/>
            </a:pPr>
            <a:r>
              <a:rPr lang="en-US" dirty="0"/>
              <a:t>electrical or electronic engineering</a:t>
            </a:r>
          </a:p>
          <a:p>
            <a:pPr marL="0" indent="0">
              <a:buNone/>
            </a:pPr>
            <a:endParaRPr lang="en-US" dirty="0"/>
          </a:p>
          <a:p>
            <a:pPr marL="0" indent="0">
              <a:buNone/>
            </a:pPr>
            <a:r>
              <a:rPr lang="en-US" dirty="0"/>
              <a:t>You'll usually need:</a:t>
            </a:r>
          </a:p>
          <a:p>
            <a:pPr marL="0" indent="0">
              <a:buNone/>
            </a:pPr>
            <a:r>
              <a:rPr lang="en-US" dirty="0"/>
              <a:t>1 or 2 A levels, or equivalent, for a foundation degree or higher national diploma.  This qualification takes 2 years.</a:t>
            </a:r>
          </a:p>
          <a:p>
            <a:pPr marL="0" indent="0">
              <a:buNone/>
            </a:pPr>
            <a:r>
              <a:rPr lang="en-US" dirty="0"/>
              <a:t>2 to 3 A levels, or equivalent, for a degree- a degree takes 3 years to complete</a:t>
            </a:r>
            <a:endParaRPr lang="en-GB" dirty="0"/>
          </a:p>
        </p:txBody>
      </p:sp>
    </p:spTree>
    <p:extLst>
      <p:ext uri="{BB962C8B-B14F-4D97-AF65-F5344CB8AC3E}">
        <p14:creationId xmlns:p14="http://schemas.microsoft.com/office/powerpoint/2010/main" val="426247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73D0-5722-400A-B2C7-52EDD0CEDD91}"/>
              </a:ext>
            </a:extLst>
          </p:cNvPr>
          <p:cNvSpPr>
            <a:spLocks noGrp="1"/>
          </p:cNvSpPr>
          <p:nvPr>
            <p:ph type="title"/>
          </p:nvPr>
        </p:nvSpPr>
        <p:spPr/>
        <p:txBody>
          <a:bodyPr/>
          <a:lstStyle/>
          <a:p>
            <a:r>
              <a:rPr lang="en-GB" dirty="0"/>
              <a:t>Or you could study at college</a:t>
            </a:r>
          </a:p>
        </p:txBody>
      </p:sp>
      <p:sp>
        <p:nvSpPr>
          <p:cNvPr id="3" name="Content Placeholder 2">
            <a:extLst>
              <a:ext uri="{FF2B5EF4-FFF2-40B4-BE49-F238E27FC236}">
                <a16:creationId xmlns:a16="http://schemas.microsoft.com/office/drawing/2014/main" id="{FDBEDDD1-4C09-48E3-BB89-F98DA8E1CF14}"/>
              </a:ext>
            </a:extLst>
          </p:cNvPr>
          <p:cNvSpPr>
            <a:spLocks noGrp="1"/>
          </p:cNvSpPr>
          <p:nvPr>
            <p:ph idx="1"/>
          </p:nvPr>
        </p:nvSpPr>
        <p:spPr/>
        <p:txBody>
          <a:bodyPr>
            <a:normAutofit fontScale="85000" lnSpcReduction="20000"/>
          </a:bodyPr>
          <a:lstStyle/>
          <a:p>
            <a:pPr marL="0" indent="0">
              <a:buNone/>
            </a:pPr>
            <a:r>
              <a:rPr lang="en-US" dirty="0"/>
              <a:t>You could take a college course to develop your knowledge and skills before looking for a job. Courses include:</a:t>
            </a:r>
          </a:p>
          <a:p>
            <a:pPr marL="0" indent="0">
              <a:buNone/>
            </a:pPr>
            <a:r>
              <a:rPr lang="en-US" dirty="0"/>
              <a:t>Level 2 Certificate in Music Technology</a:t>
            </a:r>
          </a:p>
          <a:p>
            <a:pPr marL="0" indent="0">
              <a:buNone/>
            </a:pPr>
            <a:r>
              <a:rPr lang="en-US" dirty="0"/>
              <a:t>Level 3 Extended Certificate in Sound Engineering</a:t>
            </a:r>
          </a:p>
          <a:p>
            <a:pPr marL="0" indent="0">
              <a:buNone/>
            </a:pPr>
            <a:r>
              <a:rPr lang="en-US" dirty="0"/>
              <a:t>Level 3 Extended Diploma in Creative Digital Media Production</a:t>
            </a:r>
          </a:p>
          <a:p>
            <a:pPr marL="0" indent="0">
              <a:buNone/>
            </a:pPr>
            <a:r>
              <a:rPr lang="en-US" dirty="0"/>
              <a:t>T Level in Media, Broadcast and Production</a:t>
            </a:r>
          </a:p>
          <a:p>
            <a:pPr marL="0" indent="0">
              <a:buNone/>
            </a:pPr>
            <a:endParaRPr lang="en-US" dirty="0"/>
          </a:p>
          <a:p>
            <a:pPr marL="0" indent="0">
              <a:buNone/>
            </a:pPr>
            <a:r>
              <a:rPr lang="en-US" dirty="0"/>
              <a:t>You may need:</a:t>
            </a:r>
          </a:p>
          <a:p>
            <a:pPr marL="0" indent="0">
              <a:buNone/>
            </a:pPr>
            <a:r>
              <a:rPr lang="en-US" dirty="0"/>
              <a:t>2 or more GCSEs at grades 9 to 3 for a level 2 course</a:t>
            </a:r>
          </a:p>
          <a:p>
            <a:pPr marL="0" indent="0">
              <a:buNone/>
            </a:pPr>
            <a:r>
              <a:rPr lang="en-US" dirty="0"/>
              <a:t>4 or 5 GCSEs at grades 9 to 4 for a level 3 course</a:t>
            </a:r>
          </a:p>
          <a:p>
            <a:pPr marL="0" indent="0">
              <a:buNone/>
            </a:pPr>
            <a:r>
              <a:rPr lang="en-US" dirty="0"/>
              <a:t>4 or 5 GCSEs at grades 9 to 4, including English and </a:t>
            </a:r>
            <a:r>
              <a:rPr lang="en-US" dirty="0" err="1"/>
              <a:t>maths</a:t>
            </a:r>
            <a:r>
              <a:rPr lang="en-US" dirty="0"/>
              <a:t> for a T Level</a:t>
            </a:r>
            <a:endParaRPr lang="en-GB" dirty="0"/>
          </a:p>
        </p:txBody>
      </p:sp>
    </p:spTree>
    <p:extLst>
      <p:ext uri="{BB962C8B-B14F-4D97-AF65-F5344CB8AC3E}">
        <p14:creationId xmlns:p14="http://schemas.microsoft.com/office/powerpoint/2010/main" val="8678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0CB5-4899-4F5D-8E12-C9AC881DD200}"/>
              </a:ext>
            </a:extLst>
          </p:cNvPr>
          <p:cNvSpPr>
            <a:spLocks noGrp="1"/>
          </p:cNvSpPr>
          <p:nvPr>
            <p:ph type="title"/>
          </p:nvPr>
        </p:nvSpPr>
        <p:spPr/>
        <p:txBody>
          <a:bodyPr/>
          <a:lstStyle/>
          <a:p>
            <a:r>
              <a:rPr lang="en-GB" dirty="0"/>
              <a:t>Or you could do an apprenticeship and earn while you learn</a:t>
            </a:r>
          </a:p>
        </p:txBody>
      </p:sp>
      <p:sp>
        <p:nvSpPr>
          <p:cNvPr id="3" name="Content Placeholder 2">
            <a:extLst>
              <a:ext uri="{FF2B5EF4-FFF2-40B4-BE49-F238E27FC236}">
                <a16:creationId xmlns:a16="http://schemas.microsoft.com/office/drawing/2014/main" id="{F32B4882-1320-4D11-AAE5-CA19FD95848E}"/>
              </a:ext>
            </a:extLst>
          </p:cNvPr>
          <p:cNvSpPr>
            <a:spLocks noGrp="1"/>
          </p:cNvSpPr>
          <p:nvPr>
            <p:ph idx="1"/>
          </p:nvPr>
        </p:nvSpPr>
        <p:spPr/>
        <p:txBody>
          <a:bodyPr>
            <a:normAutofit fontScale="92500" lnSpcReduction="20000"/>
          </a:bodyPr>
          <a:lstStyle/>
          <a:p>
            <a:pPr marL="0" indent="0">
              <a:buNone/>
            </a:pPr>
            <a:r>
              <a:rPr lang="en-US" dirty="0"/>
              <a:t>You could start training in this job by applying for an apprenticeship that covers sound engineering skills. Apprenticeships include:</a:t>
            </a:r>
          </a:p>
          <a:p>
            <a:pPr marL="0" indent="0">
              <a:buNone/>
            </a:pPr>
            <a:r>
              <a:rPr lang="en-US" dirty="0"/>
              <a:t>Creative Industries Production Technician Level 3</a:t>
            </a:r>
          </a:p>
          <a:p>
            <a:pPr marL="0" indent="0">
              <a:buNone/>
            </a:pPr>
            <a:r>
              <a:rPr lang="en-US" dirty="0"/>
              <a:t>Broadcast and Media Systems Technical Operator Level 3</a:t>
            </a:r>
          </a:p>
          <a:p>
            <a:pPr marL="0" indent="0">
              <a:buNone/>
            </a:pPr>
            <a:r>
              <a:rPr lang="en-US" dirty="0"/>
              <a:t>Audio Visual Technician Level 5</a:t>
            </a:r>
          </a:p>
          <a:p>
            <a:pPr marL="0" indent="0">
              <a:buNone/>
            </a:pPr>
            <a:endParaRPr lang="en-US" dirty="0"/>
          </a:p>
          <a:p>
            <a:pPr marL="0" indent="0">
              <a:buNone/>
            </a:pPr>
            <a:r>
              <a:rPr lang="en-US" dirty="0"/>
              <a:t>You'll usually need:</a:t>
            </a:r>
          </a:p>
          <a:p>
            <a:pPr marL="0" indent="0">
              <a:buNone/>
            </a:pPr>
            <a:r>
              <a:rPr lang="en-US" dirty="0"/>
              <a:t>5 GCSEs at grades 9 to 4, including English and </a:t>
            </a:r>
            <a:r>
              <a:rPr lang="en-US" dirty="0" err="1"/>
              <a:t>maths</a:t>
            </a:r>
            <a:r>
              <a:rPr lang="en-US" dirty="0"/>
              <a:t>, for an advanced apprenticeship</a:t>
            </a:r>
          </a:p>
          <a:p>
            <a:pPr marL="0" indent="0">
              <a:buNone/>
            </a:pPr>
            <a:r>
              <a:rPr lang="en-US" dirty="0"/>
              <a:t>4 or 5 GCSEs at grades 9 to 4 and A levels, or equivalent, for a higher or degree apprenticeship</a:t>
            </a:r>
            <a:endParaRPr lang="en-GB" dirty="0"/>
          </a:p>
        </p:txBody>
      </p:sp>
    </p:spTree>
    <p:extLst>
      <p:ext uri="{BB962C8B-B14F-4D97-AF65-F5344CB8AC3E}">
        <p14:creationId xmlns:p14="http://schemas.microsoft.com/office/powerpoint/2010/main" val="226555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1694-2FFD-4E6D-8174-622DED9668F4}"/>
              </a:ext>
            </a:extLst>
          </p:cNvPr>
          <p:cNvSpPr>
            <a:spLocks noGrp="1"/>
          </p:cNvSpPr>
          <p:nvPr>
            <p:ph type="title"/>
          </p:nvPr>
        </p:nvSpPr>
        <p:spPr/>
        <p:txBody>
          <a:bodyPr/>
          <a:lstStyle/>
          <a:p>
            <a:r>
              <a:rPr lang="en-GB" dirty="0"/>
              <a:t>Or</a:t>
            </a:r>
          </a:p>
        </p:txBody>
      </p:sp>
      <p:sp>
        <p:nvSpPr>
          <p:cNvPr id="3" name="Content Placeholder 2">
            <a:extLst>
              <a:ext uri="{FF2B5EF4-FFF2-40B4-BE49-F238E27FC236}">
                <a16:creationId xmlns:a16="http://schemas.microsoft.com/office/drawing/2014/main" id="{F1E3B18B-310D-426F-A97E-AD74281B484E}"/>
              </a:ext>
            </a:extLst>
          </p:cNvPr>
          <p:cNvSpPr>
            <a:spLocks noGrp="1"/>
          </p:cNvSpPr>
          <p:nvPr>
            <p:ph idx="1"/>
          </p:nvPr>
        </p:nvSpPr>
        <p:spPr/>
        <p:txBody>
          <a:bodyPr/>
          <a:lstStyle/>
          <a:p>
            <a:pPr marL="0" indent="0">
              <a:buNone/>
            </a:pPr>
            <a:r>
              <a:rPr lang="en-US" dirty="0"/>
              <a:t>It's possible to start out as a roadie, loading and unloading sound equipment, and setting it up. You may then be able to learn some of the skills you need from experienced sound technicians.</a:t>
            </a:r>
            <a:endParaRPr lang="en-GB" dirty="0"/>
          </a:p>
        </p:txBody>
      </p:sp>
    </p:spTree>
    <p:extLst>
      <p:ext uri="{BB962C8B-B14F-4D97-AF65-F5344CB8AC3E}">
        <p14:creationId xmlns:p14="http://schemas.microsoft.com/office/powerpoint/2010/main" val="6270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47F4-FAD3-47DE-9F74-49B16D99C318}"/>
              </a:ext>
            </a:extLst>
          </p:cNvPr>
          <p:cNvSpPr>
            <a:spLocks noGrp="1"/>
          </p:cNvSpPr>
          <p:nvPr>
            <p:ph type="title"/>
          </p:nvPr>
        </p:nvSpPr>
        <p:spPr/>
        <p:txBody>
          <a:bodyPr/>
          <a:lstStyle/>
          <a:p>
            <a:r>
              <a:rPr lang="en-GB" dirty="0"/>
              <a:t>So what do sound technicians do?</a:t>
            </a:r>
          </a:p>
        </p:txBody>
      </p:sp>
      <p:sp>
        <p:nvSpPr>
          <p:cNvPr id="3" name="Content Placeholder 2">
            <a:extLst>
              <a:ext uri="{FF2B5EF4-FFF2-40B4-BE49-F238E27FC236}">
                <a16:creationId xmlns:a16="http://schemas.microsoft.com/office/drawing/2014/main" id="{34D275BD-01BE-410F-A027-2EDD995B709E}"/>
              </a:ext>
            </a:extLst>
          </p:cNvPr>
          <p:cNvSpPr>
            <a:spLocks noGrp="1"/>
          </p:cNvSpPr>
          <p:nvPr>
            <p:ph idx="1"/>
          </p:nvPr>
        </p:nvSpPr>
        <p:spPr/>
        <p:txBody>
          <a:bodyPr/>
          <a:lstStyle/>
          <a:p>
            <a:pPr marL="0" indent="0">
              <a:buNone/>
            </a:pPr>
            <a:r>
              <a:rPr lang="en-GB">
                <a:hlinkClick r:id="rId2"/>
              </a:rPr>
              <a:t>https://www.youtube.com/watch?v=pua9iXBFCCs</a:t>
            </a:r>
            <a:r>
              <a:rPr lang="en-GB"/>
              <a:t> </a:t>
            </a:r>
            <a:endParaRPr lang="en-GB" dirty="0"/>
          </a:p>
          <a:p>
            <a:pPr marL="0" indent="0">
              <a:buNone/>
            </a:pPr>
            <a:endParaRPr lang="en-GB" dirty="0"/>
          </a:p>
          <a:p>
            <a:pPr marL="0" indent="0">
              <a:buNone/>
            </a:pPr>
            <a:r>
              <a:rPr lang="en-GB" dirty="0"/>
              <a:t> </a:t>
            </a:r>
          </a:p>
        </p:txBody>
      </p:sp>
      <p:pic>
        <p:nvPicPr>
          <p:cNvPr id="7" name="Picture 6">
            <a:extLst>
              <a:ext uri="{FF2B5EF4-FFF2-40B4-BE49-F238E27FC236}">
                <a16:creationId xmlns:a16="http://schemas.microsoft.com/office/drawing/2014/main" id="{D8ABD461-EA23-47FC-A686-6B86D388C014}"/>
              </a:ext>
            </a:extLst>
          </p:cNvPr>
          <p:cNvPicPr>
            <a:picLocks noChangeAspect="1"/>
          </p:cNvPicPr>
          <p:nvPr/>
        </p:nvPicPr>
        <p:blipFill>
          <a:blip r:embed="rId3"/>
          <a:stretch>
            <a:fillRect/>
          </a:stretch>
        </p:blipFill>
        <p:spPr>
          <a:xfrm>
            <a:off x="375677" y="4749800"/>
            <a:ext cx="2619375" cy="1743075"/>
          </a:xfrm>
          <a:prstGeom prst="rect">
            <a:avLst/>
          </a:prstGeom>
        </p:spPr>
      </p:pic>
      <p:pic>
        <p:nvPicPr>
          <p:cNvPr id="8" name="Picture 7">
            <a:extLst>
              <a:ext uri="{FF2B5EF4-FFF2-40B4-BE49-F238E27FC236}">
                <a16:creationId xmlns:a16="http://schemas.microsoft.com/office/drawing/2014/main" id="{17AA6172-879E-4E7F-9CAB-559A619CE88D}"/>
              </a:ext>
            </a:extLst>
          </p:cNvPr>
          <p:cNvPicPr>
            <a:picLocks noChangeAspect="1"/>
          </p:cNvPicPr>
          <p:nvPr/>
        </p:nvPicPr>
        <p:blipFill>
          <a:blip r:embed="rId4"/>
          <a:stretch>
            <a:fillRect/>
          </a:stretch>
        </p:blipFill>
        <p:spPr>
          <a:xfrm>
            <a:off x="8585987" y="4787900"/>
            <a:ext cx="3044598" cy="1704975"/>
          </a:xfrm>
          <a:prstGeom prst="rect">
            <a:avLst/>
          </a:prstGeom>
        </p:spPr>
      </p:pic>
      <p:pic>
        <p:nvPicPr>
          <p:cNvPr id="9" name="Picture 8">
            <a:extLst>
              <a:ext uri="{FF2B5EF4-FFF2-40B4-BE49-F238E27FC236}">
                <a16:creationId xmlns:a16="http://schemas.microsoft.com/office/drawing/2014/main" id="{C42ABBCC-F8DA-4ACE-B170-F6960D38A4B7}"/>
              </a:ext>
            </a:extLst>
          </p:cNvPr>
          <p:cNvPicPr>
            <a:picLocks noChangeAspect="1"/>
          </p:cNvPicPr>
          <p:nvPr/>
        </p:nvPicPr>
        <p:blipFill>
          <a:blip r:embed="rId5"/>
          <a:stretch>
            <a:fillRect/>
          </a:stretch>
        </p:blipFill>
        <p:spPr>
          <a:xfrm>
            <a:off x="4752975" y="4749800"/>
            <a:ext cx="2686050" cy="1704975"/>
          </a:xfrm>
          <a:prstGeom prst="rect">
            <a:avLst/>
          </a:prstGeom>
        </p:spPr>
      </p:pic>
    </p:spTree>
    <p:extLst>
      <p:ext uri="{BB962C8B-B14F-4D97-AF65-F5344CB8AC3E}">
        <p14:creationId xmlns:p14="http://schemas.microsoft.com/office/powerpoint/2010/main" val="3002552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F739575735D7499EF060E3ABB3460E" ma:contentTypeVersion="18" ma:contentTypeDescription="Create a new document." ma:contentTypeScope="" ma:versionID="7b520a9101c52db245790178fa144865">
  <xsd:schema xmlns:xsd="http://www.w3.org/2001/XMLSchema" xmlns:xs="http://www.w3.org/2001/XMLSchema" xmlns:p="http://schemas.microsoft.com/office/2006/metadata/properties" xmlns:ns2="850e07c4-6d11-4d6c-b0ce-da35b0f27db5" xmlns:ns3="47908df9-5a43-4ab6-9d9e-8d486b01f7e3" xmlns:ns4="cbff51b9-cd20-40e1-be64-c94101b38e9c" targetNamespace="http://schemas.microsoft.com/office/2006/metadata/properties" ma:root="true" ma:fieldsID="73faa44e247add342a83b555eac5c877" ns2:_="" ns3:_="" ns4:_="">
    <xsd:import namespace="850e07c4-6d11-4d6c-b0ce-da35b0f27db5"/>
    <xsd:import namespace="47908df9-5a43-4ab6-9d9e-8d486b01f7e3"/>
    <xsd:import namespace="cbff51b9-cd20-40e1-be64-c94101b38e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07c4-6d11-4d6c-b0ce-da35b0f27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2435-1da6-4173-9f11-7cf1c7d15a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908df9-5a43-4ab6-9d9e-8d486b01f7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ff51b9-cd20-40e1-be64-c94101b38e9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74584c6-6020-4213-9069-34dff405a353}" ma:internalName="TaxCatchAll" ma:showField="CatchAllData" ma:web="cbff51b9-cd20-40e1-be64-c94101b38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bff51b9-cd20-40e1-be64-c94101b38e9c" xsi:nil="true"/>
    <lcf76f155ced4ddcb4097134ff3c332f xmlns="850e07c4-6d11-4d6c-b0ce-da35b0f27db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E1AA2B-2208-4378-8A2E-41B9D1BC3568}"/>
</file>

<file path=customXml/itemProps2.xml><?xml version="1.0" encoding="utf-8"?>
<ds:datastoreItem xmlns:ds="http://schemas.openxmlformats.org/officeDocument/2006/customXml" ds:itemID="{11864D25-7695-4AEB-B740-1FA8B01C9903}">
  <ds:schemaRefs>
    <ds:schemaRef ds:uri="http://schemas.microsoft.com/office/2006/documentManagement/types"/>
    <ds:schemaRef ds:uri="http://www.w3.org/XML/1998/namespace"/>
    <ds:schemaRef ds:uri="http://schemas.microsoft.com/office/2006/metadata/properties"/>
    <ds:schemaRef ds:uri="http://purl.org/dc/terms/"/>
    <ds:schemaRef ds:uri="4a51e8f4-3571-4c41-95ce-fedd0e57175b"/>
    <ds:schemaRef ds:uri="http://schemas.openxmlformats.org/package/2006/metadata/core-properties"/>
    <ds:schemaRef ds:uri="http://purl.org/dc/elements/1.1/"/>
    <ds:schemaRef ds:uri="http://purl.org/dc/dcmitype/"/>
    <ds:schemaRef ds:uri="http://schemas.microsoft.com/office/infopath/2007/PartnerControls"/>
    <ds:schemaRef ds:uri="5c405795-7ce0-4f14-838a-f2e80ccf1c0c"/>
  </ds:schemaRefs>
</ds:datastoreItem>
</file>

<file path=customXml/itemProps3.xml><?xml version="1.0" encoding="utf-8"?>
<ds:datastoreItem xmlns:ds="http://schemas.openxmlformats.org/officeDocument/2006/customXml" ds:itemID="{F7C3E1E5-D9FB-45CE-AB15-2225773763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TotalTime>
  <Words>529</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This week’s career of the week is…..</vt:lpstr>
      <vt:lpstr>What is it??</vt:lpstr>
      <vt:lpstr>Where could I work?</vt:lpstr>
      <vt:lpstr>How Much Could I Earn?</vt:lpstr>
      <vt:lpstr>What qualifications would I need?</vt:lpstr>
      <vt:lpstr>Or you could study at college</vt:lpstr>
      <vt:lpstr>Or you could do an apprenticeship and earn while you learn</vt:lpstr>
      <vt:lpstr>Or</vt:lpstr>
      <vt:lpstr>So what do sound technicians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week’s career of the week is…..</dc:title>
  <dc:creator>Archdale, Tracey</dc:creator>
  <cp:lastModifiedBy>Archdale, Tracey</cp:lastModifiedBy>
  <cp:revision>9</cp:revision>
  <dcterms:created xsi:type="dcterms:W3CDTF">2022-09-13T22:56:24Z</dcterms:created>
  <dcterms:modified xsi:type="dcterms:W3CDTF">2024-06-12T10:11:14Z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0x01010065CB604AB3CE1541B5610E041F681369</vt:lpwstr>
  </property>
</Properties>
</file>