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584F-9F3B-4923-A64E-87A5C2BB7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709C30-D1F3-4D94-A016-7C67E59C7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E7065-F0EA-4935-99EC-A079BEB427A8}"/>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5" name="Footer Placeholder 4">
            <a:extLst>
              <a:ext uri="{FF2B5EF4-FFF2-40B4-BE49-F238E27FC236}">
                <a16:creationId xmlns:a16="http://schemas.microsoft.com/office/drawing/2014/main" id="{9F3AE664-01A8-47F7-B84A-7FA36EDCC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0B8298-BB3C-4BFB-8DCB-048AC6CB5DB0}"/>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79751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D1E2-A12D-4DB8-BEBB-74E3A9BBC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71807-8025-4126-8612-8850A72A72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6CB697-E459-42B9-9FE8-91381F357BF6}"/>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5" name="Footer Placeholder 4">
            <a:extLst>
              <a:ext uri="{FF2B5EF4-FFF2-40B4-BE49-F238E27FC236}">
                <a16:creationId xmlns:a16="http://schemas.microsoft.com/office/drawing/2014/main" id="{49CE3685-27B9-4118-A31A-869432FF47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9647C-24CF-4044-8118-21BC44942802}"/>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16680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3E759-8583-4E47-A364-35302EDC0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7CA043-7F7E-405B-99F1-097F952FBC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30D42-75C7-486A-BE1B-49A0EE58970F}"/>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5" name="Footer Placeholder 4">
            <a:extLst>
              <a:ext uri="{FF2B5EF4-FFF2-40B4-BE49-F238E27FC236}">
                <a16:creationId xmlns:a16="http://schemas.microsoft.com/office/drawing/2014/main" id="{4EDBCC95-A0E8-48A5-BFC6-653B35A87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97E835-9AED-49DD-9F01-C79354993CF9}"/>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85067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D7A8-4B1C-4C40-B436-84E3D6529E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ECBF45-B9F0-45A9-AEE1-C563AC05D7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1EE505-5B9B-4342-A563-A690B3C5D261}"/>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5" name="Footer Placeholder 4">
            <a:extLst>
              <a:ext uri="{FF2B5EF4-FFF2-40B4-BE49-F238E27FC236}">
                <a16:creationId xmlns:a16="http://schemas.microsoft.com/office/drawing/2014/main" id="{5C234194-C5D6-4AF3-81BD-479C0A2B4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BC420A-7D62-4C11-991C-65BA9B29E391}"/>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79055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A7B-FBE3-49A1-A965-2DFEB5DD9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1312CB-C543-42E9-BEEF-EDCB4D322C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A9B0D0-B328-49E3-9219-7B51BBFD4B09}"/>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5" name="Footer Placeholder 4">
            <a:extLst>
              <a:ext uri="{FF2B5EF4-FFF2-40B4-BE49-F238E27FC236}">
                <a16:creationId xmlns:a16="http://schemas.microsoft.com/office/drawing/2014/main" id="{CD27D8FB-A95E-4287-BCD3-A95F42439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5BA339-18A2-4612-A1B2-59DA0525001C}"/>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42395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63A8-270C-4FFA-847A-EC09D21EEA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44F75F-49E7-4134-8467-5C7A9C55C9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26D528-49FB-4E05-9B88-8C04985B3E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207B3B-CE8A-404E-B3DB-14AA486E5C2B}"/>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6" name="Footer Placeholder 5">
            <a:extLst>
              <a:ext uri="{FF2B5EF4-FFF2-40B4-BE49-F238E27FC236}">
                <a16:creationId xmlns:a16="http://schemas.microsoft.com/office/drawing/2014/main" id="{A22FA036-63C3-4FD0-BC9F-B8CFE11C7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A14500-C3C4-4C69-A235-0A375FB96F13}"/>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0357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70E5-F108-4812-BC7E-F53AC897F8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0FE97D-6386-4486-A218-B79FA8DE3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28925D-CF4F-4BF6-B6D7-014B99BD27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690EFA-B510-454A-9B8C-F0F0DD8D4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2CE2E8-09CC-4797-BA7F-939126FB4E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9F135B-4201-405C-B1A1-AE9C964E9004}"/>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8" name="Footer Placeholder 7">
            <a:extLst>
              <a:ext uri="{FF2B5EF4-FFF2-40B4-BE49-F238E27FC236}">
                <a16:creationId xmlns:a16="http://schemas.microsoft.com/office/drawing/2014/main" id="{71EE500D-50AC-4AF2-A2B4-CE00C0EE9F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28E28D-7CBF-4A5B-8EE7-95155415C080}"/>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31494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228B-74FD-4BD6-80C6-94D450320E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EA05DA-19D9-4D9F-BA7F-1AF45FD42D7D}"/>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4" name="Footer Placeholder 3">
            <a:extLst>
              <a:ext uri="{FF2B5EF4-FFF2-40B4-BE49-F238E27FC236}">
                <a16:creationId xmlns:a16="http://schemas.microsoft.com/office/drawing/2014/main" id="{53C1218E-4A07-4622-BCA0-84BF236CA4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5CBD2B-CC1C-4081-9B0A-3B9605915126}"/>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209148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06969-742A-4895-8067-9137FA5D6726}"/>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3" name="Footer Placeholder 2">
            <a:extLst>
              <a:ext uri="{FF2B5EF4-FFF2-40B4-BE49-F238E27FC236}">
                <a16:creationId xmlns:a16="http://schemas.microsoft.com/office/drawing/2014/main" id="{C50E659E-B6E3-49F3-AE8D-8B6A3ABBEC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95624A-67F8-489C-92C7-CA374EB3DCD3}"/>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24964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C1DD-51E6-438C-B1B0-DEBF48591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951E12-1259-44B3-BA44-37757C92F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12C2FA-75CB-4045-85FE-E2481DA57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8EEE07-D10D-452B-B90E-ADDC39A8799F}"/>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6" name="Footer Placeholder 5">
            <a:extLst>
              <a:ext uri="{FF2B5EF4-FFF2-40B4-BE49-F238E27FC236}">
                <a16:creationId xmlns:a16="http://schemas.microsoft.com/office/drawing/2014/main" id="{91C866E4-62F3-4CB0-8D1E-A9D75DC752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6B452-26FA-4809-9623-29BC65FF2A25}"/>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29420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222D-2708-43AB-897B-2D1A168CB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EB1134-5E57-41D3-8808-D969F80FC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E97B86-5DC3-48E4-BA4B-CDEE61D42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BA625F-B968-48B0-AF5B-C4435D043047}"/>
              </a:ext>
            </a:extLst>
          </p:cNvPr>
          <p:cNvSpPr>
            <a:spLocks noGrp="1"/>
          </p:cNvSpPr>
          <p:nvPr>
            <p:ph type="dt" sz="half" idx="10"/>
          </p:nvPr>
        </p:nvSpPr>
        <p:spPr/>
        <p:txBody>
          <a:bodyPr/>
          <a:lstStyle/>
          <a:p>
            <a:fld id="{68C154F3-9FAB-4616-BF69-C26478BE06F8}" type="datetimeFigureOut">
              <a:rPr lang="en-GB" smtClean="0"/>
              <a:t>18/06/2024</a:t>
            </a:fld>
            <a:endParaRPr lang="en-GB"/>
          </a:p>
        </p:txBody>
      </p:sp>
      <p:sp>
        <p:nvSpPr>
          <p:cNvPr id="6" name="Footer Placeholder 5">
            <a:extLst>
              <a:ext uri="{FF2B5EF4-FFF2-40B4-BE49-F238E27FC236}">
                <a16:creationId xmlns:a16="http://schemas.microsoft.com/office/drawing/2014/main" id="{B2467EA9-E335-446B-A93D-C3E650F2C4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4E1DC-7CB9-4037-BDD1-DAF09F26B606}"/>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93856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2788A-C3F6-4AF7-AD09-98CCAE1B4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C25B36-F450-437A-96B4-8BD1D4DAB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D1021-3E22-413B-B0E3-D9A4F6370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154F3-9FAB-4616-BF69-C26478BE06F8}" type="datetimeFigureOut">
              <a:rPr lang="en-GB" smtClean="0"/>
              <a:t>18/06/2024</a:t>
            </a:fld>
            <a:endParaRPr lang="en-GB"/>
          </a:p>
        </p:txBody>
      </p:sp>
      <p:sp>
        <p:nvSpPr>
          <p:cNvPr id="5" name="Footer Placeholder 4">
            <a:extLst>
              <a:ext uri="{FF2B5EF4-FFF2-40B4-BE49-F238E27FC236}">
                <a16:creationId xmlns:a16="http://schemas.microsoft.com/office/drawing/2014/main" id="{D2BBF8A0-386F-418F-826D-422E52821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50ECDE-C5E1-4222-B22B-AA8C47CC9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73BD4-7C9A-4CC2-854F-FA42CBFC96E6}" type="slidenum">
              <a:rPr lang="en-GB" smtClean="0"/>
              <a:t>‹#›</a:t>
            </a:fld>
            <a:endParaRPr lang="en-GB"/>
          </a:p>
        </p:txBody>
      </p:sp>
    </p:spTree>
    <p:extLst>
      <p:ext uri="{BB962C8B-B14F-4D97-AF65-F5344CB8AC3E}">
        <p14:creationId xmlns:p14="http://schemas.microsoft.com/office/powerpoint/2010/main" val="144666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6mXYbxtmzNU"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F1EF-850D-4679-B41C-3350008D7CBF}"/>
              </a:ext>
            </a:extLst>
          </p:cNvPr>
          <p:cNvSpPr>
            <a:spLocks noGrp="1"/>
          </p:cNvSpPr>
          <p:nvPr>
            <p:ph type="ctrTitle"/>
          </p:nvPr>
        </p:nvSpPr>
        <p:spPr/>
        <p:txBody>
          <a:bodyPr/>
          <a:lstStyle/>
          <a:p>
            <a:r>
              <a:rPr lang="en-GB" dirty="0"/>
              <a:t>This week’s career of the week is…..</a:t>
            </a:r>
          </a:p>
        </p:txBody>
      </p:sp>
      <p:sp>
        <p:nvSpPr>
          <p:cNvPr id="3" name="Subtitle 2">
            <a:extLst>
              <a:ext uri="{FF2B5EF4-FFF2-40B4-BE49-F238E27FC236}">
                <a16:creationId xmlns:a16="http://schemas.microsoft.com/office/drawing/2014/main" id="{90B7CC8E-DA36-4FB2-BAD1-39D68DD7D259}"/>
              </a:ext>
            </a:extLst>
          </p:cNvPr>
          <p:cNvSpPr>
            <a:spLocks noGrp="1"/>
          </p:cNvSpPr>
          <p:nvPr>
            <p:ph type="subTitle" idx="1"/>
          </p:nvPr>
        </p:nvSpPr>
        <p:spPr>
          <a:xfrm>
            <a:off x="1524000" y="3602038"/>
            <a:ext cx="9144000" cy="1982016"/>
          </a:xfrm>
        </p:spPr>
        <p:txBody>
          <a:bodyPr>
            <a:normAutofit/>
          </a:bodyPr>
          <a:lstStyle/>
          <a:p>
            <a:r>
              <a:rPr lang="en-US" sz="8800" dirty="0"/>
              <a:t>MP</a:t>
            </a:r>
            <a:endParaRPr lang="en-GB" sz="8800" dirty="0"/>
          </a:p>
        </p:txBody>
      </p:sp>
      <p:pic>
        <p:nvPicPr>
          <p:cNvPr id="7" name="Picture 6">
            <a:extLst>
              <a:ext uri="{FF2B5EF4-FFF2-40B4-BE49-F238E27FC236}">
                <a16:creationId xmlns:a16="http://schemas.microsoft.com/office/drawing/2014/main" id="{73A96D3B-B3C5-4EFA-B5A5-70836E1DFF46}"/>
              </a:ext>
            </a:extLst>
          </p:cNvPr>
          <p:cNvPicPr>
            <a:picLocks noChangeAspect="1"/>
          </p:cNvPicPr>
          <p:nvPr/>
        </p:nvPicPr>
        <p:blipFill>
          <a:blip r:embed="rId2"/>
          <a:stretch>
            <a:fillRect/>
          </a:stretch>
        </p:blipFill>
        <p:spPr>
          <a:xfrm>
            <a:off x="1053352" y="4493441"/>
            <a:ext cx="2095500" cy="2181225"/>
          </a:xfrm>
          <a:prstGeom prst="rect">
            <a:avLst/>
          </a:prstGeom>
        </p:spPr>
      </p:pic>
      <p:pic>
        <p:nvPicPr>
          <p:cNvPr id="8" name="Picture 7">
            <a:extLst>
              <a:ext uri="{FF2B5EF4-FFF2-40B4-BE49-F238E27FC236}">
                <a16:creationId xmlns:a16="http://schemas.microsoft.com/office/drawing/2014/main" id="{512E33EE-67DE-4923-9BD3-6F4AE594BD5C}"/>
              </a:ext>
            </a:extLst>
          </p:cNvPr>
          <p:cNvPicPr>
            <a:picLocks noChangeAspect="1"/>
          </p:cNvPicPr>
          <p:nvPr/>
        </p:nvPicPr>
        <p:blipFill>
          <a:blip r:embed="rId3"/>
          <a:stretch>
            <a:fillRect/>
          </a:stretch>
        </p:blipFill>
        <p:spPr>
          <a:xfrm>
            <a:off x="4089898" y="4699831"/>
            <a:ext cx="3526491" cy="1974835"/>
          </a:xfrm>
          <a:prstGeom prst="rect">
            <a:avLst/>
          </a:prstGeom>
        </p:spPr>
      </p:pic>
      <p:pic>
        <p:nvPicPr>
          <p:cNvPr id="9" name="Picture 8">
            <a:extLst>
              <a:ext uri="{FF2B5EF4-FFF2-40B4-BE49-F238E27FC236}">
                <a16:creationId xmlns:a16="http://schemas.microsoft.com/office/drawing/2014/main" id="{5080DBB7-DB65-4672-8CBF-FCFCE849488B}"/>
              </a:ext>
            </a:extLst>
          </p:cNvPr>
          <p:cNvPicPr>
            <a:picLocks noChangeAspect="1"/>
          </p:cNvPicPr>
          <p:nvPr/>
        </p:nvPicPr>
        <p:blipFill>
          <a:blip r:embed="rId4"/>
          <a:stretch>
            <a:fillRect/>
          </a:stretch>
        </p:blipFill>
        <p:spPr>
          <a:xfrm>
            <a:off x="8557436" y="4692650"/>
            <a:ext cx="3539314" cy="1982016"/>
          </a:xfrm>
          <a:prstGeom prst="rect">
            <a:avLst/>
          </a:prstGeom>
        </p:spPr>
      </p:pic>
    </p:spTree>
    <p:extLst>
      <p:ext uri="{BB962C8B-B14F-4D97-AF65-F5344CB8AC3E}">
        <p14:creationId xmlns:p14="http://schemas.microsoft.com/office/powerpoint/2010/main" val="47120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9C80-125D-451C-A4AD-F176AE631AC8}"/>
              </a:ext>
            </a:extLst>
          </p:cNvPr>
          <p:cNvSpPr>
            <a:spLocks noGrp="1"/>
          </p:cNvSpPr>
          <p:nvPr>
            <p:ph type="title"/>
          </p:nvPr>
        </p:nvSpPr>
        <p:spPr>
          <a:xfrm>
            <a:off x="154619" y="-105392"/>
            <a:ext cx="10515600" cy="1325563"/>
          </a:xfrm>
        </p:spPr>
        <p:txBody>
          <a:bodyPr/>
          <a:lstStyle/>
          <a:p>
            <a:r>
              <a:rPr lang="en-GB" dirty="0"/>
              <a:t>What is it??</a:t>
            </a:r>
          </a:p>
        </p:txBody>
      </p:sp>
      <p:sp>
        <p:nvSpPr>
          <p:cNvPr id="3" name="Content Placeholder 2">
            <a:extLst>
              <a:ext uri="{FF2B5EF4-FFF2-40B4-BE49-F238E27FC236}">
                <a16:creationId xmlns:a16="http://schemas.microsoft.com/office/drawing/2014/main" id="{289F927E-2F66-463B-9A6A-219D4216D692}"/>
              </a:ext>
            </a:extLst>
          </p:cNvPr>
          <p:cNvSpPr>
            <a:spLocks noGrp="1"/>
          </p:cNvSpPr>
          <p:nvPr>
            <p:ph idx="1"/>
          </p:nvPr>
        </p:nvSpPr>
        <p:spPr>
          <a:xfrm>
            <a:off x="248575" y="1541928"/>
            <a:ext cx="11105225" cy="5231733"/>
          </a:xfrm>
        </p:spPr>
        <p:txBody>
          <a:bodyPr>
            <a:normAutofit/>
          </a:bodyPr>
          <a:lstStyle/>
          <a:p>
            <a:pPr marL="0" indent="0">
              <a:buNone/>
            </a:pPr>
            <a:r>
              <a:rPr lang="en-GB" dirty="0"/>
              <a:t>Sometimes also called </a:t>
            </a:r>
            <a:r>
              <a:rPr lang="en-US" dirty="0"/>
              <a:t>Member of Parliament, elected representative, constituency representative, politician</a:t>
            </a:r>
          </a:p>
          <a:p>
            <a:pPr marL="0" indent="0">
              <a:buNone/>
            </a:pPr>
            <a:r>
              <a:rPr lang="en-US" dirty="0"/>
              <a:t>MPs represent people's concerns and interests in the House of Commons.</a:t>
            </a:r>
          </a:p>
          <a:p>
            <a:pPr marL="0" indent="0">
              <a:buNone/>
            </a:pPr>
            <a:endParaRPr lang="en-US" dirty="0"/>
          </a:p>
          <a:p>
            <a:pPr marL="0" indent="0">
              <a:buNone/>
            </a:pPr>
            <a:endParaRPr lang="en-US" dirty="0"/>
          </a:p>
          <a:p>
            <a:pPr marL="0" indent="0">
              <a:buNone/>
            </a:pPr>
            <a:endParaRPr lang="en-GB" dirty="0"/>
          </a:p>
        </p:txBody>
      </p:sp>
      <p:pic>
        <p:nvPicPr>
          <p:cNvPr id="5" name="Picture 4">
            <a:extLst>
              <a:ext uri="{FF2B5EF4-FFF2-40B4-BE49-F238E27FC236}">
                <a16:creationId xmlns:a16="http://schemas.microsoft.com/office/drawing/2014/main" id="{5E6C7D4E-EBE6-48B2-9C23-5843814002D3}"/>
              </a:ext>
            </a:extLst>
          </p:cNvPr>
          <p:cNvPicPr>
            <a:picLocks noChangeAspect="1"/>
          </p:cNvPicPr>
          <p:nvPr/>
        </p:nvPicPr>
        <p:blipFill>
          <a:blip r:embed="rId2"/>
          <a:stretch>
            <a:fillRect/>
          </a:stretch>
        </p:blipFill>
        <p:spPr>
          <a:xfrm>
            <a:off x="248575" y="3449171"/>
            <a:ext cx="4036554" cy="3078461"/>
          </a:xfrm>
          <a:prstGeom prst="rect">
            <a:avLst/>
          </a:prstGeom>
        </p:spPr>
      </p:pic>
      <p:pic>
        <p:nvPicPr>
          <p:cNvPr id="6" name="Picture 5">
            <a:extLst>
              <a:ext uri="{FF2B5EF4-FFF2-40B4-BE49-F238E27FC236}">
                <a16:creationId xmlns:a16="http://schemas.microsoft.com/office/drawing/2014/main" id="{DD7553CB-F884-4C58-B01C-3B9407CE1CAD}"/>
              </a:ext>
            </a:extLst>
          </p:cNvPr>
          <p:cNvPicPr>
            <a:picLocks noChangeAspect="1"/>
          </p:cNvPicPr>
          <p:nvPr/>
        </p:nvPicPr>
        <p:blipFill>
          <a:blip r:embed="rId3"/>
          <a:stretch>
            <a:fillRect/>
          </a:stretch>
        </p:blipFill>
        <p:spPr>
          <a:xfrm>
            <a:off x="6096000" y="3429000"/>
            <a:ext cx="5497252" cy="3078461"/>
          </a:xfrm>
          <a:prstGeom prst="rect">
            <a:avLst/>
          </a:prstGeom>
        </p:spPr>
      </p:pic>
    </p:spTree>
    <p:extLst>
      <p:ext uri="{BB962C8B-B14F-4D97-AF65-F5344CB8AC3E}">
        <p14:creationId xmlns:p14="http://schemas.microsoft.com/office/powerpoint/2010/main" val="175683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7BDE-4FA0-4089-8A5D-6917188EA620}"/>
              </a:ext>
            </a:extLst>
          </p:cNvPr>
          <p:cNvSpPr>
            <a:spLocks noGrp="1"/>
          </p:cNvSpPr>
          <p:nvPr>
            <p:ph type="title"/>
          </p:nvPr>
        </p:nvSpPr>
        <p:spPr/>
        <p:txBody>
          <a:bodyPr/>
          <a:lstStyle/>
          <a:p>
            <a:r>
              <a:rPr lang="en-GB" dirty="0"/>
              <a:t>Where could I work?</a:t>
            </a:r>
          </a:p>
        </p:txBody>
      </p:sp>
      <p:sp>
        <p:nvSpPr>
          <p:cNvPr id="3" name="Content Placeholder 2">
            <a:extLst>
              <a:ext uri="{FF2B5EF4-FFF2-40B4-BE49-F238E27FC236}">
                <a16:creationId xmlns:a16="http://schemas.microsoft.com/office/drawing/2014/main" id="{54982423-5BA6-42BA-AC40-FAD0BD1040D2}"/>
              </a:ext>
            </a:extLst>
          </p:cNvPr>
          <p:cNvSpPr>
            <a:spLocks noGrp="1"/>
          </p:cNvSpPr>
          <p:nvPr>
            <p:ph idx="1"/>
          </p:nvPr>
        </p:nvSpPr>
        <p:spPr/>
        <p:txBody>
          <a:bodyPr>
            <a:normAutofit fontScale="92500" lnSpcReduction="20000"/>
          </a:bodyPr>
          <a:lstStyle/>
          <a:p>
            <a:pPr marL="0" indent="0">
              <a:buNone/>
            </a:pPr>
            <a:r>
              <a:rPr lang="en-US" dirty="0"/>
              <a:t>As an MP, you'll attend sessions in Parliament to:</a:t>
            </a:r>
          </a:p>
          <a:p>
            <a:pPr marL="0" indent="0">
              <a:buNone/>
            </a:pPr>
            <a:r>
              <a:rPr lang="en-US" dirty="0"/>
              <a:t>vote on new laws and policies</a:t>
            </a:r>
          </a:p>
          <a:p>
            <a:pPr marL="0" indent="0">
              <a:buNone/>
            </a:pPr>
            <a:r>
              <a:rPr lang="en-US" dirty="0"/>
              <a:t>raise constituents’ concerns with ministers</a:t>
            </a:r>
          </a:p>
          <a:p>
            <a:pPr marL="0" indent="0">
              <a:buNone/>
            </a:pPr>
            <a:r>
              <a:rPr lang="en-US" dirty="0"/>
              <a:t>debate issues and ask questions</a:t>
            </a:r>
          </a:p>
          <a:p>
            <a:pPr marL="0" indent="0">
              <a:buNone/>
            </a:pPr>
            <a:endParaRPr lang="en-US" dirty="0"/>
          </a:p>
          <a:p>
            <a:pPr marL="0" indent="0">
              <a:buNone/>
            </a:pPr>
            <a:r>
              <a:rPr lang="en-US" dirty="0"/>
              <a:t>Outside Parliament, you'll:</a:t>
            </a:r>
          </a:p>
          <a:p>
            <a:pPr marL="0" indent="0">
              <a:buNone/>
            </a:pPr>
            <a:r>
              <a:rPr lang="en-US" dirty="0"/>
              <a:t>talk to businesses and schools about local, national and international issues</a:t>
            </a:r>
          </a:p>
          <a:p>
            <a:pPr marL="0" indent="0">
              <a:buNone/>
            </a:pPr>
            <a:r>
              <a:rPr lang="en-US" dirty="0"/>
              <a:t>speak to the media</a:t>
            </a:r>
          </a:p>
          <a:p>
            <a:pPr marL="0" indent="0">
              <a:buNone/>
            </a:pPr>
            <a:r>
              <a:rPr lang="en-US" dirty="0"/>
              <a:t>attend meetings and conferences</a:t>
            </a:r>
          </a:p>
          <a:p>
            <a:pPr marL="0" indent="0">
              <a:buNone/>
            </a:pPr>
            <a:r>
              <a:rPr lang="en-US" dirty="0"/>
              <a:t>hold advice sessions in your constituency</a:t>
            </a:r>
            <a:endParaRPr lang="en-GB" dirty="0"/>
          </a:p>
        </p:txBody>
      </p:sp>
      <p:pic>
        <p:nvPicPr>
          <p:cNvPr id="6" name="Picture 5">
            <a:extLst>
              <a:ext uri="{FF2B5EF4-FFF2-40B4-BE49-F238E27FC236}">
                <a16:creationId xmlns:a16="http://schemas.microsoft.com/office/drawing/2014/main" id="{30116B0D-2ECF-4BA6-91F3-07A22AE170DF}"/>
              </a:ext>
            </a:extLst>
          </p:cNvPr>
          <p:cNvPicPr>
            <a:picLocks noChangeAspect="1"/>
          </p:cNvPicPr>
          <p:nvPr/>
        </p:nvPicPr>
        <p:blipFill>
          <a:blip r:embed="rId2"/>
          <a:stretch>
            <a:fillRect/>
          </a:stretch>
        </p:blipFill>
        <p:spPr>
          <a:xfrm>
            <a:off x="7732696" y="1504904"/>
            <a:ext cx="4292336" cy="2403708"/>
          </a:xfrm>
          <a:prstGeom prst="rect">
            <a:avLst/>
          </a:prstGeom>
        </p:spPr>
      </p:pic>
      <p:pic>
        <p:nvPicPr>
          <p:cNvPr id="7" name="Picture 6">
            <a:extLst>
              <a:ext uri="{FF2B5EF4-FFF2-40B4-BE49-F238E27FC236}">
                <a16:creationId xmlns:a16="http://schemas.microsoft.com/office/drawing/2014/main" id="{7FA45CB7-B028-4209-9C23-EE58E4B0D356}"/>
              </a:ext>
            </a:extLst>
          </p:cNvPr>
          <p:cNvPicPr>
            <a:picLocks noChangeAspect="1"/>
          </p:cNvPicPr>
          <p:nvPr/>
        </p:nvPicPr>
        <p:blipFill>
          <a:blip r:embed="rId3"/>
          <a:stretch>
            <a:fillRect/>
          </a:stretch>
        </p:blipFill>
        <p:spPr>
          <a:xfrm>
            <a:off x="7734768" y="4724400"/>
            <a:ext cx="4187730" cy="2093865"/>
          </a:xfrm>
          <a:prstGeom prst="rect">
            <a:avLst/>
          </a:prstGeom>
        </p:spPr>
      </p:pic>
    </p:spTree>
    <p:extLst>
      <p:ext uri="{BB962C8B-B14F-4D97-AF65-F5344CB8AC3E}">
        <p14:creationId xmlns:p14="http://schemas.microsoft.com/office/powerpoint/2010/main" val="313957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71A-DA36-4D12-86C0-8CA32916681F}"/>
              </a:ext>
            </a:extLst>
          </p:cNvPr>
          <p:cNvSpPr>
            <a:spLocks noGrp="1"/>
          </p:cNvSpPr>
          <p:nvPr>
            <p:ph type="title"/>
          </p:nvPr>
        </p:nvSpPr>
        <p:spPr/>
        <p:txBody>
          <a:bodyPr/>
          <a:lstStyle/>
          <a:p>
            <a:r>
              <a:rPr lang="en-GB" dirty="0"/>
              <a:t>How Much Could I Earn?</a:t>
            </a:r>
          </a:p>
        </p:txBody>
      </p:sp>
      <p:sp>
        <p:nvSpPr>
          <p:cNvPr id="3" name="Content Placeholder 2">
            <a:extLst>
              <a:ext uri="{FF2B5EF4-FFF2-40B4-BE49-F238E27FC236}">
                <a16:creationId xmlns:a16="http://schemas.microsoft.com/office/drawing/2014/main" id="{F7DA2A09-BAF9-4F58-8883-1E64335C4781}"/>
              </a:ext>
            </a:extLst>
          </p:cNvPr>
          <p:cNvSpPr>
            <a:spLocks noGrp="1"/>
          </p:cNvSpPr>
          <p:nvPr>
            <p:ph idx="1"/>
          </p:nvPr>
        </p:nvSpPr>
        <p:spPr/>
        <p:txBody>
          <a:bodyPr/>
          <a:lstStyle/>
          <a:p>
            <a:pPr marL="0" indent="0">
              <a:buNone/>
            </a:pPr>
            <a:r>
              <a:rPr lang="en-GB" dirty="0"/>
              <a:t>Typical salary starts at £87,000</a:t>
            </a:r>
          </a:p>
          <a:p>
            <a:pPr marL="0" indent="0">
              <a:buNone/>
            </a:pPr>
            <a:endParaRPr lang="en-GB" dirty="0"/>
          </a:p>
          <a:p>
            <a:pPr marL="0" indent="0">
              <a:buNone/>
            </a:pPr>
            <a:r>
              <a:rPr lang="en-GB" dirty="0"/>
              <a:t>This can increase to £104, 000 per year.</a:t>
            </a:r>
          </a:p>
          <a:p>
            <a:pPr marL="0" indent="0">
              <a:buNone/>
            </a:pPr>
            <a:endParaRPr lang="en-GB" dirty="0"/>
          </a:p>
          <a:p>
            <a:pPr marL="0" indent="0">
              <a:buNone/>
            </a:pPr>
            <a:r>
              <a:rPr lang="en-GB" dirty="0"/>
              <a:t>Usually you would be working between 44 and 46 hours per week, sometimes at the weekend and sometimes away from home.</a:t>
            </a:r>
          </a:p>
        </p:txBody>
      </p:sp>
      <p:pic>
        <p:nvPicPr>
          <p:cNvPr id="4" name="Picture 3">
            <a:extLst>
              <a:ext uri="{FF2B5EF4-FFF2-40B4-BE49-F238E27FC236}">
                <a16:creationId xmlns:a16="http://schemas.microsoft.com/office/drawing/2014/main" id="{778DC99E-19CF-4EA6-8F96-24A1D693E95D}"/>
              </a:ext>
            </a:extLst>
          </p:cNvPr>
          <p:cNvPicPr>
            <a:picLocks noChangeAspect="1"/>
          </p:cNvPicPr>
          <p:nvPr/>
        </p:nvPicPr>
        <p:blipFill>
          <a:blip r:embed="rId2"/>
          <a:stretch>
            <a:fillRect/>
          </a:stretch>
        </p:blipFill>
        <p:spPr>
          <a:xfrm>
            <a:off x="8068395" y="156368"/>
            <a:ext cx="3767249" cy="2506933"/>
          </a:xfrm>
          <a:prstGeom prst="rect">
            <a:avLst/>
          </a:prstGeom>
        </p:spPr>
      </p:pic>
    </p:spTree>
    <p:extLst>
      <p:ext uri="{BB962C8B-B14F-4D97-AF65-F5344CB8AC3E}">
        <p14:creationId xmlns:p14="http://schemas.microsoft.com/office/powerpoint/2010/main" val="337095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C1BD-5ED7-4D0F-81BB-9DB323897FCC}"/>
              </a:ext>
            </a:extLst>
          </p:cNvPr>
          <p:cNvSpPr>
            <a:spLocks noGrp="1"/>
          </p:cNvSpPr>
          <p:nvPr>
            <p:ph type="title"/>
          </p:nvPr>
        </p:nvSpPr>
        <p:spPr/>
        <p:txBody>
          <a:bodyPr/>
          <a:lstStyle/>
          <a:p>
            <a:r>
              <a:rPr lang="en-US" dirty="0"/>
              <a:t>H</a:t>
            </a:r>
            <a:r>
              <a:rPr lang="en-GB" dirty="0"/>
              <a:t>ow do people become MPs?</a:t>
            </a:r>
          </a:p>
        </p:txBody>
      </p:sp>
      <p:sp>
        <p:nvSpPr>
          <p:cNvPr id="3" name="Content Placeholder 2">
            <a:extLst>
              <a:ext uri="{FF2B5EF4-FFF2-40B4-BE49-F238E27FC236}">
                <a16:creationId xmlns:a16="http://schemas.microsoft.com/office/drawing/2014/main" id="{75C51BA7-9857-405E-9479-A27614FB0BC7}"/>
              </a:ext>
            </a:extLst>
          </p:cNvPr>
          <p:cNvSpPr>
            <a:spLocks noGrp="1"/>
          </p:cNvSpPr>
          <p:nvPr>
            <p:ph idx="1"/>
          </p:nvPr>
        </p:nvSpPr>
        <p:spPr>
          <a:xfrm>
            <a:off x="838200" y="1331650"/>
            <a:ext cx="10515600" cy="4845313"/>
          </a:xfrm>
        </p:spPr>
        <p:txBody>
          <a:bodyPr>
            <a:normAutofit/>
          </a:bodyPr>
          <a:lstStyle/>
          <a:p>
            <a:pPr marL="0" indent="0">
              <a:buNone/>
            </a:pPr>
            <a:r>
              <a:rPr lang="en-US" dirty="0"/>
              <a:t>You can get into this job by being elected by voters in the constituency (area) you wish to represent.</a:t>
            </a:r>
          </a:p>
          <a:p>
            <a:pPr marL="0" indent="0">
              <a:buNone/>
            </a:pPr>
            <a:endParaRPr lang="en-US" dirty="0"/>
          </a:p>
          <a:p>
            <a:pPr marL="0" indent="0">
              <a:buNone/>
            </a:pPr>
            <a:r>
              <a:rPr lang="en-US" dirty="0"/>
              <a:t>Volunteering is a really good way to start- most people show their commitment through campaigning and volunteering for the political party who they wish to work for.</a:t>
            </a:r>
          </a:p>
          <a:p>
            <a:pPr marL="0" indent="0">
              <a:buNone/>
            </a:pPr>
            <a:endParaRPr lang="en-US" dirty="0"/>
          </a:p>
          <a:p>
            <a:pPr marL="0" indent="0">
              <a:buNone/>
            </a:pPr>
            <a:r>
              <a:rPr lang="en-US" dirty="0"/>
              <a:t>You could also</a:t>
            </a:r>
          </a:p>
          <a:p>
            <a:pPr marL="0" indent="0">
              <a:buNone/>
            </a:pPr>
            <a:r>
              <a:rPr lang="en-US" dirty="0"/>
              <a:t>get involved in student politics</a:t>
            </a:r>
          </a:p>
          <a:p>
            <a:pPr marL="0" indent="0">
              <a:buNone/>
            </a:pPr>
            <a:r>
              <a:rPr lang="en-US" dirty="0"/>
              <a:t>Or work as a researcher or caseworker for an existing MP</a:t>
            </a:r>
            <a:endParaRPr lang="en-GB" dirty="0"/>
          </a:p>
        </p:txBody>
      </p:sp>
    </p:spTree>
    <p:extLst>
      <p:ext uri="{BB962C8B-B14F-4D97-AF65-F5344CB8AC3E}">
        <p14:creationId xmlns:p14="http://schemas.microsoft.com/office/powerpoint/2010/main" val="426247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73D0-5722-400A-B2C7-52EDD0CEDD91}"/>
              </a:ext>
            </a:extLst>
          </p:cNvPr>
          <p:cNvSpPr>
            <a:spLocks noGrp="1"/>
          </p:cNvSpPr>
          <p:nvPr>
            <p:ph type="title"/>
          </p:nvPr>
        </p:nvSpPr>
        <p:spPr/>
        <p:txBody>
          <a:bodyPr/>
          <a:lstStyle/>
          <a:p>
            <a:r>
              <a:rPr lang="en-US" dirty="0"/>
              <a:t>Elections</a:t>
            </a:r>
            <a:endParaRPr lang="en-GB" dirty="0"/>
          </a:p>
        </p:txBody>
      </p:sp>
      <p:sp>
        <p:nvSpPr>
          <p:cNvPr id="3" name="Content Placeholder 2">
            <a:extLst>
              <a:ext uri="{FF2B5EF4-FFF2-40B4-BE49-F238E27FC236}">
                <a16:creationId xmlns:a16="http://schemas.microsoft.com/office/drawing/2014/main" id="{FDBEDDD1-4C09-48E3-BB89-F98DA8E1CF14}"/>
              </a:ext>
            </a:extLst>
          </p:cNvPr>
          <p:cNvSpPr>
            <a:spLocks noGrp="1"/>
          </p:cNvSpPr>
          <p:nvPr>
            <p:ph idx="1"/>
          </p:nvPr>
        </p:nvSpPr>
        <p:spPr/>
        <p:txBody>
          <a:bodyPr>
            <a:normAutofit fontScale="85000" lnSpcReduction="20000"/>
          </a:bodyPr>
          <a:lstStyle/>
          <a:p>
            <a:pPr marL="0" indent="0">
              <a:buNone/>
            </a:pPr>
            <a:r>
              <a:rPr lang="en-US" dirty="0"/>
              <a:t>To become an MP, you have to be elected in a byelection or general election.  We are having a general election on 4</a:t>
            </a:r>
            <a:r>
              <a:rPr lang="en-US" baseline="30000" dirty="0"/>
              <a:t>th</a:t>
            </a:r>
            <a:r>
              <a:rPr lang="en-US" dirty="0"/>
              <a:t> July- they usually take place about every 5 years and the results of the general election determine which political party will be in power until the next general election. You can stand for election as a member of a political party (like the Conservatives, </a:t>
            </a:r>
            <a:r>
              <a:rPr lang="en-US" dirty="0" err="1"/>
              <a:t>Labour</a:t>
            </a:r>
            <a:r>
              <a:rPr lang="en-US" dirty="0"/>
              <a:t>, Liberal Democrats, Green Party to name a few) or as an independent candidate.</a:t>
            </a:r>
          </a:p>
          <a:p>
            <a:pPr marL="0" indent="0">
              <a:buNone/>
            </a:pPr>
            <a:endParaRPr lang="en-US" dirty="0"/>
          </a:p>
          <a:p>
            <a:pPr marL="0" indent="0">
              <a:buNone/>
            </a:pPr>
            <a:r>
              <a:rPr lang="en-US" dirty="0"/>
              <a:t>Each political party has its own selection procedure. Usually, you'll need to get the support of your party's nominating officer before you can become a candidate.</a:t>
            </a:r>
          </a:p>
          <a:p>
            <a:pPr marL="0" indent="0">
              <a:buNone/>
            </a:pPr>
            <a:endParaRPr lang="en-US" dirty="0"/>
          </a:p>
          <a:p>
            <a:pPr marL="0" indent="0">
              <a:buNone/>
            </a:pPr>
            <a:r>
              <a:rPr lang="en-US" dirty="0"/>
              <a:t>During an election, you'll be expected to campaign in public and online, attend meetings, make speeches and talk to the local media. You'll find it helpful to have some experience in one or more of these areas.</a:t>
            </a:r>
            <a:endParaRPr lang="en-GB" dirty="0"/>
          </a:p>
        </p:txBody>
      </p:sp>
      <p:pic>
        <p:nvPicPr>
          <p:cNvPr id="4" name="Picture 3">
            <a:extLst>
              <a:ext uri="{FF2B5EF4-FFF2-40B4-BE49-F238E27FC236}">
                <a16:creationId xmlns:a16="http://schemas.microsoft.com/office/drawing/2014/main" id="{884CFE04-965E-498F-A2CB-34E83844AD60}"/>
              </a:ext>
            </a:extLst>
          </p:cNvPr>
          <p:cNvPicPr>
            <a:picLocks noChangeAspect="1"/>
          </p:cNvPicPr>
          <p:nvPr/>
        </p:nvPicPr>
        <p:blipFill>
          <a:blip r:embed="rId2"/>
          <a:stretch>
            <a:fillRect/>
          </a:stretch>
        </p:blipFill>
        <p:spPr>
          <a:xfrm>
            <a:off x="8877860" y="138113"/>
            <a:ext cx="2952750" cy="1552575"/>
          </a:xfrm>
          <a:prstGeom prst="rect">
            <a:avLst/>
          </a:prstGeom>
        </p:spPr>
      </p:pic>
    </p:spTree>
    <p:extLst>
      <p:ext uri="{BB962C8B-B14F-4D97-AF65-F5344CB8AC3E}">
        <p14:creationId xmlns:p14="http://schemas.microsoft.com/office/powerpoint/2010/main" val="8678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0CB5-4899-4F5D-8E12-C9AC881DD200}"/>
              </a:ext>
            </a:extLst>
          </p:cNvPr>
          <p:cNvSpPr>
            <a:spLocks noGrp="1"/>
          </p:cNvSpPr>
          <p:nvPr>
            <p:ph type="title"/>
          </p:nvPr>
        </p:nvSpPr>
        <p:spPr/>
        <p:txBody>
          <a:bodyPr/>
          <a:lstStyle/>
          <a:p>
            <a:r>
              <a:rPr lang="en-US" dirty="0"/>
              <a:t>Career Tips</a:t>
            </a:r>
            <a:endParaRPr lang="en-GB" dirty="0"/>
          </a:p>
        </p:txBody>
      </p:sp>
      <p:sp>
        <p:nvSpPr>
          <p:cNvPr id="3" name="Content Placeholder 2">
            <a:extLst>
              <a:ext uri="{FF2B5EF4-FFF2-40B4-BE49-F238E27FC236}">
                <a16:creationId xmlns:a16="http://schemas.microsoft.com/office/drawing/2014/main" id="{F32B4882-1320-4D11-AAE5-CA19FD95848E}"/>
              </a:ext>
            </a:extLst>
          </p:cNvPr>
          <p:cNvSpPr>
            <a:spLocks noGrp="1"/>
          </p:cNvSpPr>
          <p:nvPr>
            <p:ph idx="1"/>
          </p:nvPr>
        </p:nvSpPr>
        <p:spPr/>
        <p:txBody>
          <a:bodyPr>
            <a:normAutofit fontScale="92500" lnSpcReduction="10000"/>
          </a:bodyPr>
          <a:lstStyle/>
          <a:p>
            <a:pPr marL="0" indent="0">
              <a:buNone/>
            </a:pPr>
            <a:r>
              <a:rPr lang="en-US" dirty="0"/>
              <a:t>You'll need a good understanding of local and national issues, and keep up to date with current affairs.</a:t>
            </a:r>
          </a:p>
          <a:p>
            <a:pPr marL="0" indent="0">
              <a:buNone/>
            </a:pPr>
            <a:endParaRPr lang="en-US" dirty="0"/>
          </a:p>
          <a:p>
            <a:pPr marL="0" indent="0">
              <a:buNone/>
            </a:pPr>
            <a:r>
              <a:rPr lang="en-US" dirty="0"/>
              <a:t>The Houses of Parliament offer the following schemes to get involved:</a:t>
            </a:r>
          </a:p>
          <a:p>
            <a:pPr marL="0" indent="0">
              <a:buNone/>
            </a:pPr>
            <a:endParaRPr lang="en-US" dirty="0"/>
          </a:p>
          <a:p>
            <a:pPr marL="0" indent="0">
              <a:buNone/>
            </a:pPr>
            <a:r>
              <a:rPr lang="en-US" dirty="0"/>
              <a:t>Parliamentary Academy Scheme</a:t>
            </a:r>
          </a:p>
          <a:p>
            <a:pPr marL="0" indent="0">
              <a:buNone/>
            </a:pPr>
            <a:r>
              <a:rPr lang="en-US" dirty="0"/>
              <a:t>Speaker's Parliamentary Placement Scheme</a:t>
            </a:r>
          </a:p>
          <a:p>
            <a:pPr marL="0" indent="0">
              <a:buNone/>
            </a:pPr>
            <a:r>
              <a:rPr lang="en-US" dirty="0"/>
              <a:t>House of Commons Apprenticeship Scheme</a:t>
            </a:r>
          </a:p>
          <a:p>
            <a:pPr marL="0" indent="0">
              <a:buNone/>
            </a:pPr>
            <a:r>
              <a:rPr lang="en-US" dirty="0"/>
              <a:t>House of Lords Apprenticeship Scheme</a:t>
            </a:r>
          </a:p>
          <a:p>
            <a:pPr marL="0" indent="0">
              <a:buNone/>
            </a:pPr>
            <a:r>
              <a:rPr lang="en-US" dirty="0"/>
              <a:t>Undergraduate Sandwich Student Placements</a:t>
            </a:r>
            <a:endParaRPr lang="en-GB" dirty="0"/>
          </a:p>
        </p:txBody>
      </p:sp>
    </p:spTree>
    <p:extLst>
      <p:ext uri="{BB962C8B-B14F-4D97-AF65-F5344CB8AC3E}">
        <p14:creationId xmlns:p14="http://schemas.microsoft.com/office/powerpoint/2010/main" val="226555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1694-2FFD-4E6D-8174-622DED9668F4}"/>
              </a:ext>
            </a:extLst>
          </p:cNvPr>
          <p:cNvSpPr>
            <a:spLocks noGrp="1"/>
          </p:cNvSpPr>
          <p:nvPr>
            <p:ph type="title"/>
          </p:nvPr>
        </p:nvSpPr>
        <p:spPr/>
        <p:txBody>
          <a:bodyPr/>
          <a:lstStyle/>
          <a:p>
            <a:r>
              <a:rPr lang="en-US" dirty="0"/>
              <a:t>Re</a:t>
            </a:r>
            <a:r>
              <a:rPr lang="en-GB" dirty="0"/>
              <a:t>strictions and requirements</a:t>
            </a:r>
          </a:p>
        </p:txBody>
      </p:sp>
      <p:sp>
        <p:nvSpPr>
          <p:cNvPr id="3" name="Content Placeholder 2">
            <a:extLst>
              <a:ext uri="{FF2B5EF4-FFF2-40B4-BE49-F238E27FC236}">
                <a16:creationId xmlns:a16="http://schemas.microsoft.com/office/drawing/2014/main" id="{F1E3B18B-310D-426F-A97E-AD74281B484E}"/>
              </a:ext>
            </a:extLst>
          </p:cNvPr>
          <p:cNvSpPr>
            <a:spLocks noGrp="1"/>
          </p:cNvSpPr>
          <p:nvPr>
            <p:ph idx="1"/>
          </p:nvPr>
        </p:nvSpPr>
        <p:spPr/>
        <p:txBody>
          <a:bodyPr/>
          <a:lstStyle/>
          <a:p>
            <a:pPr marL="0" indent="0">
              <a:buNone/>
            </a:pPr>
            <a:r>
              <a:rPr lang="en-US" dirty="0"/>
              <a:t>You'll need to:</a:t>
            </a:r>
          </a:p>
          <a:p>
            <a:pPr marL="0" indent="0">
              <a:buNone/>
            </a:pPr>
            <a:r>
              <a:rPr lang="en-US" dirty="0"/>
              <a:t>be over 18 years of age</a:t>
            </a:r>
          </a:p>
          <a:p>
            <a:pPr marL="0" indent="0">
              <a:buNone/>
            </a:pPr>
            <a:r>
              <a:rPr lang="en-US" dirty="0"/>
              <a:t>be a UK, Republic of Ireland or Commonwealth citizen</a:t>
            </a:r>
          </a:p>
          <a:p>
            <a:pPr marL="0" indent="0">
              <a:buNone/>
            </a:pPr>
            <a:r>
              <a:rPr lang="en-US" dirty="0"/>
              <a:t>To stand for election, you'll need to be nominated by at least 10 electors from the constituency you wish to represent. You also need to pay a £500 deposit which you get back if you get more than 5% of the total votes in your constituency.</a:t>
            </a:r>
            <a:endParaRPr lang="en-GB" dirty="0"/>
          </a:p>
        </p:txBody>
      </p:sp>
    </p:spTree>
    <p:extLst>
      <p:ext uri="{BB962C8B-B14F-4D97-AF65-F5344CB8AC3E}">
        <p14:creationId xmlns:p14="http://schemas.microsoft.com/office/powerpoint/2010/main" val="6270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47F4-FAD3-47DE-9F74-49B16D99C318}"/>
              </a:ext>
            </a:extLst>
          </p:cNvPr>
          <p:cNvSpPr>
            <a:spLocks noGrp="1"/>
          </p:cNvSpPr>
          <p:nvPr>
            <p:ph type="title"/>
          </p:nvPr>
        </p:nvSpPr>
        <p:spPr/>
        <p:txBody>
          <a:bodyPr/>
          <a:lstStyle/>
          <a:p>
            <a:r>
              <a:rPr lang="en-GB" dirty="0"/>
              <a:t>So what do  do?</a:t>
            </a:r>
          </a:p>
        </p:txBody>
      </p:sp>
      <p:sp>
        <p:nvSpPr>
          <p:cNvPr id="3" name="Content Placeholder 2">
            <a:extLst>
              <a:ext uri="{FF2B5EF4-FFF2-40B4-BE49-F238E27FC236}">
                <a16:creationId xmlns:a16="http://schemas.microsoft.com/office/drawing/2014/main" id="{34D275BD-01BE-410F-A027-2EDD995B709E}"/>
              </a:ext>
            </a:extLst>
          </p:cNvPr>
          <p:cNvSpPr>
            <a:spLocks noGrp="1"/>
          </p:cNvSpPr>
          <p:nvPr>
            <p:ph idx="1"/>
          </p:nvPr>
        </p:nvSpPr>
        <p:spPr/>
        <p:txBody>
          <a:bodyPr/>
          <a:lstStyle/>
          <a:p>
            <a:pPr marL="0" indent="0">
              <a:buNone/>
            </a:pPr>
            <a:r>
              <a:rPr lang="en-GB" dirty="0">
                <a:hlinkClick r:id="rId2"/>
              </a:rPr>
              <a:t>https://www.youtube.com/watch?v=6mXYbxtmzNU</a:t>
            </a:r>
            <a:r>
              <a:rPr lang="en-GB" dirty="0"/>
              <a:t> </a:t>
            </a:r>
          </a:p>
          <a:p>
            <a:pPr marL="0" indent="0">
              <a:buNone/>
            </a:pPr>
            <a:r>
              <a:rPr lang="en-GB" dirty="0"/>
              <a:t> </a:t>
            </a:r>
          </a:p>
        </p:txBody>
      </p:sp>
      <p:pic>
        <p:nvPicPr>
          <p:cNvPr id="7" name="Picture 6">
            <a:extLst>
              <a:ext uri="{FF2B5EF4-FFF2-40B4-BE49-F238E27FC236}">
                <a16:creationId xmlns:a16="http://schemas.microsoft.com/office/drawing/2014/main" id="{90C67D3F-EFE9-405C-9B64-AD97DF9A9B8F}"/>
              </a:ext>
            </a:extLst>
          </p:cNvPr>
          <p:cNvPicPr>
            <a:picLocks noChangeAspect="1"/>
          </p:cNvPicPr>
          <p:nvPr/>
        </p:nvPicPr>
        <p:blipFill>
          <a:blip r:embed="rId3"/>
          <a:stretch>
            <a:fillRect/>
          </a:stretch>
        </p:blipFill>
        <p:spPr>
          <a:xfrm>
            <a:off x="269152" y="2987488"/>
            <a:ext cx="3581532" cy="2005658"/>
          </a:xfrm>
          <a:prstGeom prst="rect">
            <a:avLst/>
          </a:prstGeom>
        </p:spPr>
      </p:pic>
      <p:pic>
        <p:nvPicPr>
          <p:cNvPr id="8" name="Picture 7">
            <a:extLst>
              <a:ext uri="{FF2B5EF4-FFF2-40B4-BE49-F238E27FC236}">
                <a16:creationId xmlns:a16="http://schemas.microsoft.com/office/drawing/2014/main" id="{6798F690-15D6-4DDC-9361-B74B8331CEA4}"/>
              </a:ext>
            </a:extLst>
          </p:cNvPr>
          <p:cNvPicPr>
            <a:picLocks noChangeAspect="1"/>
          </p:cNvPicPr>
          <p:nvPr/>
        </p:nvPicPr>
        <p:blipFill>
          <a:blip r:embed="rId4"/>
          <a:stretch>
            <a:fillRect/>
          </a:stretch>
        </p:blipFill>
        <p:spPr>
          <a:xfrm>
            <a:off x="4227979" y="2987488"/>
            <a:ext cx="3581532" cy="2005658"/>
          </a:xfrm>
          <a:prstGeom prst="rect">
            <a:avLst/>
          </a:prstGeom>
        </p:spPr>
      </p:pic>
      <p:pic>
        <p:nvPicPr>
          <p:cNvPr id="9" name="Picture 8">
            <a:extLst>
              <a:ext uri="{FF2B5EF4-FFF2-40B4-BE49-F238E27FC236}">
                <a16:creationId xmlns:a16="http://schemas.microsoft.com/office/drawing/2014/main" id="{AA5AFC89-8A5F-4394-B36B-15615E860196}"/>
              </a:ext>
            </a:extLst>
          </p:cNvPr>
          <p:cNvPicPr>
            <a:picLocks noChangeAspect="1"/>
          </p:cNvPicPr>
          <p:nvPr/>
        </p:nvPicPr>
        <p:blipFill>
          <a:blip r:embed="rId5"/>
          <a:stretch>
            <a:fillRect/>
          </a:stretch>
        </p:blipFill>
        <p:spPr>
          <a:xfrm>
            <a:off x="8186806" y="2987488"/>
            <a:ext cx="2677657" cy="2005658"/>
          </a:xfrm>
          <a:prstGeom prst="rect">
            <a:avLst/>
          </a:prstGeom>
        </p:spPr>
      </p:pic>
    </p:spTree>
    <p:extLst>
      <p:ext uri="{BB962C8B-B14F-4D97-AF65-F5344CB8AC3E}">
        <p14:creationId xmlns:p14="http://schemas.microsoft.com/office/powerpoint/2010/main" val="3002552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ff51b9-cd20-40e1-be64-c94101b38e9c" xsi:nil="true"/>
    <lcf76f155ced4ddcb4097134ff3c332f xmlns="850e07c4-6d11-4d6c-b0ce-da35b0f27d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F739575735D7499EF060E3ABB3460E" ma:contentTypeVersion="18" ma:contentTypeDescription="Create a new document." ma:contentTypeScope="" ma:versionID="7b520a9101c52db245790178fa144865">
  <xsd:schema xmlns:xsd="http://www.w3.org/2001/XMLSchema" xmlns:xs="http://www.w3.org/2001/XMLSchema" xmlns:p="http://schemas.microsoft.com/office/2006/metadata/properties" xmlns:ns2="850e07c4-6d11-4d6c-b0ce-da35b0f27db5" xmlns:ns3="47908df9-5a43-4ab6-9d9e-8d486b01f7e3" xmlns:ns4="cbff51b9-cd20-40e1-be64-c94101b38e9c" targetNamespace="http://schemas.microsoft.com/office/2006/metadata/properties" ma:root="true" ma:fieldsID="73faa44e247add342a83b555eac5c877" ns2:_="" ns3:_="" ns4:_="">
    <xsd:import namespace="850e07c4-6d11-4d6c-b0ce-da35b0f27db5"/>
    <xsd:import namespace="47908df9-5a43-4ab6-9d9e-8d486b01f7e3"/>
    <xsd:import namespace="cbff51b9-cd20-40e1-be64-c94101b38e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07c4-6d11-4d6c-b0ce-da35b0f27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2435-1da6-4173-9f11-7cf1c7d15a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908df9-5a43-4ab6-9d9e-8d486b01f7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ff51b9-cd20-40e1-be64-c94101b38e9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74584c6-6020-4213-9069-34dff405a353}" ma:internalName="TaxCatchAll" ma:showField="CatchAllData" ma:web="cbff51b9-cd20-40e1-be64-c94101b38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864D25-7695-4AEB-B740-1FA8B01C9903}">
  <ds:schemaRefs>
    <ds:schemaRef ds:uri="http://schemas.microsoft.com/office/2006/documentManagement/types"/>
    <ds:schemaRef ds:uri="http://www.w3.org/XML/1998/namespace"/>
    <ds:schemaRef ds:uri="http://schemas.microsoft.com/office/2006/metadata/properties"/>
    <ds:schemaRef ds:uri="http://purl.org/dc/terms/"/>
    <ds:schemaRef ds:uri="4a51e8f4-3571-4c41-95ce-fedd0e57175b"/>
    <ds:schemaRef ds:uri="http://schemas.openxmlformats.org/package/2006/metadata/core-properties"/>
    <ds:schemaRef ds:uri="http://purl.org/dc/elements/1.1/"/>
    <ds:schemaRef ds:uri="http://purl.org/dc/dcmitype/"/>
    <ds:schemaRef ds:uri="http://schemas.microsoft.com/office/infopath/2007/PartnerControls"/>
    <ds:schemaRef ds:uri="5c405795-7ce0-4f14-838a-f2e80ccf1c0c"/>
  </ds:schemaRefs>
</ds:datastoreItem>
</file>

<file path=customXml/itemProps2.xml><?xml version="1.0" encoding="utf-8"?>
<ds:datastoreItem xmlns:ds="http://schemas.openxmlformats.org/officeDocument/2006/customXml" ds:itemID="{F7C3E1E5-D9FB-45CE-AB15-2225773763FB}">
  <ds:schemaRefs>
    <ds:schemaRef ds:uri="http://schemas.microsoft.com/sharepoint/v3/contenttype/forms"/>
  </ds:schemaRefs>
</ds:datastoreItem>
</file>

<file path=customXml/itemProps3.xml><?xml version="1.0" encoding="utf-8"?>
<ds:datastoreItem xmlns:ds="http://schemas.openxmlformats.org/officeDocument/2006/customXml" ds:itemID="{39C76565-887A-4F09-9AE7-3D97CB61E1C6}"/>
</file>

<file path=docProps/app.xml><?xml version="1.0" encoding="utf-8"?>
<Properties xmlns="http://schemas.openxmlformats.org/officeDocument/2006/extended-properties" xmlns:vt="http://schemas.openxmlformats.org/officeDocument/2006/docPropsVTypes">
  <TotalTime>76</TotalTime>
  <Words>536</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This week’s career of the week is…..</vt:lpstr>
      <vt:lpstr>What is it??</vt:lpstr>
      <vt:lpstr>Where could I work?</vt:lpstr>
      <vt:lpstr>How Much Could I Earn?</vt:lpstr>
      <vt:lpstr>How do people become MPs?</vt:lpstr>
      <vt:lpstr>Elections</vt:lpstr>
      <vt:lpstr>Career Tips</vt:lpstr>
      <vt:lpstr>Restrictions and requirements</vt:lpstr>
      <vt:lpstr>So what do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week’s career of the week is…..</dc:title>
  <dc:creator>Archdale, Tracey</dc:creator>
  <cp:lastModifiedBy>Archdale, Tracey</cp:lastModifiedBy>
  <cp:revision>9</cp:revision>
  <dcterms:created xsi:type="dcterms:W3CDTF">2022-09-13T22:56:24Z</dcterms:created>
  <dcterms:modified xsi:type="dcterms:W3CDTF">2024-06-18T22:56:32Z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0x01010065CB604AB3CE1541B5610E041F681369</vt:lpwstr>
  </property>
</Properties>
</file>