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7" r:id="rId7"/>
    <p:sldId id="258" r:id="rId8"/>
    <p:sldId id="259" r:id="rId9"/>
    <p:sldId id="260" r:id="rId10"/>
    <p:sldId id="261"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84F-9F3B-4923-A64E-87A5C2BB7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709C30-D1F3-4D94-A016-7C67E59C7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E7065-F0EA-4935-99EC-A079BEB427A8}"/>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9F3AE664-01A8-47F7-B84A-7FA36EDCC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0B8298-BB3C-4BFB-8DCB-048AC6CB5DB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79751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D1E2-A12D-4DB8-BEBB-74E3A9BBC8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C71807-8025-4126-8612-8850A72A72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CB697-E459-42B9-9FE8-91381F357BF6}"/>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49CE3685-27B9-4118-A31A-869432FF47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9647C-24CF-4044-8118-21BC44942802}"/>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16680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13E759-8583-4E47-A364-35302EDC00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7CA043-7F7E-405B-99F1-097F952FBC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30D42-75C7-486A-BE1B-49A0EE58970F}"/>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4EDBCC95-A0E8-48A5-BFC6-653B35A87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7E835-9AED-49DD-9F01-C79354993CF9}"/>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85067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D7A8-4B1C-4C40-B436-84E3D6529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ECBF45-B9F0-45A9-AEE1-C563AC05D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1EE505-5B9B-4342-A563-A690B3C5D261}"/>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5C234194-C5D6-4AF3-81BD-479C0A2B4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C420A-7D62-4C11-991C-65BA9B29E391}"/>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79055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5A7B-FBE3-49A1-A965-2DFEB5DD9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1312CB-C543-42E9-BEEF-EDCB4D322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A9B0D0-B328-49E3-9219-7B51BBFD4B09}"/>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CD27D8FB-A95E-4287-BCD3-A95F42439C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BA339-18A2-4612-A1B2-59DA0525001C}"/>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42395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63A8-270C-4FFA-847A-EC09D21EE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4F75F-49E7-4134-8467-5C7A9C55C9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26D528-49FB-4E05-9B88-8C04985B3E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207B3B-CE8A-404E-B3DB-14AA486E5C2B}"/>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6" name="Footer Placeholder 5">
            <a:extLst>
              <a:ext uri="{FF2B5EF4-FFF2-40B4-BE49-F238E27FC236}">
                <a16:creationId xmlns:a16="http://schemas.microsoft.com/office/drawing/2014/main" id="{A22FA036-63C3-4FD0-BC9F-B8CFE11C7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A14500-C3C4-4C69-A235-0A375FB96F1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0357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C70E5-F108-4812-BC7E-F53AC897F8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0FE97D-6386-4486-A218-B79FA8DE3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28925D-CF4F-4BF6-B6D7-014B99BD27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90EFA-B510-454A-9B8C-F0F0DD8D4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2CE2E8-09CC-4797-BA7F-939126FB4E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9F135B-4201-405C-B1A1-AE9C964E9004}"/>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8" name="Footer Placeholder 7">
            <a:extLst>
              <a:ext uri="{FF2B5EF4-FFF2-40B4-BE49-F238E27FC236}">
                <a16:creationId xmlns:a16="http://schemas.microsoft.com/office/drawing/2014/main" id="{71EE500D-50AC-4AF2-A2B4-CE00C0EE9F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28E28D-7CBF-4A5B-8EE7-95155415C08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31494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28B-74FD-4BD6-80C6-94D450320E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EA05DA-19D9-4D9F-BA7F-1AF45FD42D7D}"/>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4" name="Footer Placeholder 3">
            <a:extLst>
              <a:ext uri="{FF2B5EF4-FFF2-40B4-BE49-F238E27FC236}">
                <a16:creationId xmlns:a16="http://schemas.microsoft.com/office/drawing/2014/main" id="{53C1218E-4A07-4622-BCA0-84BF236CA4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5CBD2B-CC1C-4081-9B0A-3B960591512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09148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06969-742A-4895-8067-9137FA5D6726}"/>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3" name="Footer Placeholder 2">
            <a:extLst>
              <a:ext uri="{FF2B5EF4-FFF2-40B4-BE49-F238E27FC236}">
                <a16:creationId xmlns:a16="http://schemas.microsoft.com/office/drawing/2014/main" id="{C50E659E-B6E3-49F3-AE8D-8B6A3ABBEC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95624A-67F8-489C-92C7-CA374EB3DCD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24964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C1DD-51E6-438C-B1B0-DEBF48591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951E12-1259-44B3-BA44-37757C92F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12C2FA-75CB-4045-85FE-E2481DA57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8EEE07-D10D-452B-B90E-ADDC39A8799F}"/>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6" name="Footer Placeholder 5">
            <a:extLst>
              <a:ext uri="{FF2B5EF4-FFF2-40B4-BE49-F238E27FC236}">
                <a16:creationId xmlns:a16="http://schemas.microsoft.com/office/drawing/2014/main" id="{91C866E4-62F3-4CB0-8D1E-A9D75DC752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56B452-26FA-4809-9623-29BC65FF2A25}"/>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94203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222D-2708-43AB-897B-2D1A168CB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EB1134-5E57-41D3-8808-D969F80FC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E97B86-5DC3-48E4-BA4B-CDEE61D42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BA625F-B968-48B0-AF5B-C4435D043047}"/>
              </a:ext>
            </a:extLst>
          </p:cNvPr>
          <p:cNvSpPr>
            <a:spLocks noGrp="1"/>
          </p:cNvSpPr>
          <p:nvPr>
            <p:ph type="dt" sz="half" idx="10"/>
          </p:nvPr>
        </p:nvSpPr>
        <p:spPr/>
        <p:txBody>
          <a:bodyPr/>
          <a:lstStyle/>
          <a:p>
            <a:fld id="{68C154F3-9FAB-4616-BF69-C26478BE06F8}" type="datetimeFigureOut">
              <a:rPr lang="en-GB" smtClean="0"/>
              <a:t>31/01/2023</a:t>
            </a:fld>
            <a:endParaRPr lang="en-GB"/>
          </a:p>
        </p:txBody>
      </p:sp>
      <p:sp>
        <p:nvSpPr>
          <p:cNvPr id="6" name="Footer Placeholder 5">
            <a:extLst>
              <a:ext uri="{FF2B5EF4-FFF2-40B4-BE49-F238E27FC236}">
                <a16:creationId xmlns:a16="http://schemas.microsoft.com/office/drawing/2014/main" id="{B2467EA9-E335-446B-A93D-C3E650F2C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34E1DC-7CB9-4037-BDD1-DAF09F26B60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93856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2788A-C3F6-4AF7-AD09-98CCAE1B44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C25B36-F450-437A-96B4-8BD1D4DAB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D1021-3E22-413B-B0E3-D9A4F6370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154F3-9FAB-4616-BF69-C26478BE06F8}" type="datetimeFigureOut">
              <a:rPr lang="en-GB" smtClean="0"/>
              <a:t>31/01/2023</a:t>
            </a:fld>
            <a:endParaRPr lang="en-GB"/>
          </a:p>
        </p:txBody>
      </p:sp>
      <p:sp>
        <p:nvSpPr>
          <p:cNvPr id="5" name="Footer Placeholder 4">
            <a:extLst>
              <a:ext uri="{FF2B5EF4-FFF2-40B4-BE49-F238E27FC236}">
                <a16:creationId xmlns:a16="http://schemas.microsoft.com/office/drawing/2014/main" id="{D2BBF8A0-386F-418F-826D-422E52821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50ECDE-C5E1-4222-B22B-AA8C47CC9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73BD4-7C9A-4CC2-854F-FA42CBFC96E6}" type="slidenum">
              <a:rPr lang="en-GB" smtClean="0"/>
              <a:t>‹#›</a:t>
            </a:fld>
            <a:endParaRPr lang="en-GB"/>
          </a:p>
        </p:txBody>
      </p:sp>
    </p:spTree>
    <p:extLst>
      <p:ext uri="{BB962C8B-B14F-4D97-AF65-F5344CB8AC3E}">
        <p14:creationId xmlns:p14="http://schemas.microsoft.com/office/powerpoint/2010/main" val="144666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youtube.com/watch?v=9F9i8Q9nmQs&amp;t=170s"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F1EF-850D-4679-B41C-3350008D7CBF}"/>
              </a:ext>
            </a:extLst>
          </p:cNvPr>
          <p:cNvSpPr>
            <a:spLocks noGrp="1"/>
          </p:cNvSpPr>
          <p:nvPr>
            <p:ph type="ctrTitle"/>
          </p:nvPr>
        </p:nvSpPr>
        <p:spPr/>
        <p:txBody>
          <a:bodyPr/>
          <a:lstStyle/>
          <a:p>
            <a:r>
              <a:rPr lang="en-GB" dirty="0"/>
              <a:t>This week’s career of the week is…..</a:t>
            </a:r>
          </a:p>
        </p:txBody>
      </p:sp>
      <p:sp>
        <p:nvSpPr>
          <p:cNvPr id="3" name="Subtitle 2">
            <a:extLst>
              <a:ext uri="{FF2B5EF4-FFF2-40B4-BE49-F238E27FC236}">
                <a16:creationId xmlns:a16="http://schemas.microsoft.com/office/drawing/2014/main" id="{90B7CC8E-DA36-4FB2-BAD1-39D68DD7D259}"/>
              </a:ext>
            </a:extLst>
          </p:cNvPr>
          <p:cNvSpPr>
            <a:spLocks noGrp="1"/>
          </p:cNvSpPr>
          <p:nvPr>
            <p:ph type="subTitle" idx="1"/>
          </p:nvPr>
        </p:nvSpPr>
        <p:spPr>
          <a:xfrm>
            <a:off x="1524000" y="3602038"/>
            <a:ext cx="9144000" cy="1982016"/>
          </a:xfrm>
        </p:spPr>
        <p:txBody>
          <a:bodyPr>
            <a:normAutofit fontScale="92500" lnSpcReduction="20000"/>
          </a:bodyPr>
          <a:lstStyle/>
          <a:p>
            <a:r>
              <a:rPr lang="en-GB" sz="8800" dirty="0"/>
              <a:t>Multimedia Programmer</a:t>
            </a:r>
          </a:p>
        </p:txBody>
      </p:sp>
      <p:pic>
        <p:nvPicPr>
          <p:cNvPr id="4" name="Picture 3">
            <a:extLst>
              <a:ext uri="{FF2B5EF4-FFF2-40B4-BE49-F238E27FC236}">
                <a16:creationId xmlns:a16="http://schemas.microsoft.com/office/drawing/2014/main" id="{376A46F7-C89B-4C3C-B3DA-7DA2F72F9E63}"/>
              </a:ext>
            </a:extLst>
          </p:cNvPr>
          <p:cNvPicPr>
            <a:picLocks noChangeAspect="1"/>
          </p:cNvPicPr>
          <p:nvPr/>
        </p:nvPicPr>
        <p:blipFill>
          <a:blip r:embed="rId2"/>
          <a:stretch>
            <a:fillRect/>
          </a:stretch>
        </p:blipFill>
        <p:spPr>
          <a:xfrm>
            <a:off x="109630" y="128973"/>
            <a:ext cx="2905125" cy="1571625"/>
          </a:xfrm>
          <a:prstGeom prst="rect">
            <a:avLst/>
          </a:prstGeom>
        </p:spPr>
      </p:pic>
      <p:pic>
        <p:nvPicPr>
          <p:cNvPr id="5" name="Picture 4">
            <a:extLst>
              <a:ext uri="{FF2B5EF4-FFF2-40B4-BE49-F238E27FC236}">
                <a16:creationId xmlns:a16="http://schemas.microsoft.com/office/drawing/2014/main" id="{24600DAD-4D61-42A8-B850-D9EF78C62E3D}"/>
              </a:ext>
            </a:extLst>
          </p:cNvPr>
          <p:cNvPicPr>
            <a:picLocks noChangeAspect="1"/>
          </p:cNvPicPr>
          <p:nvPr/>
        </p:nvPicPr>
        <p:blipFill>
          <a:blip r:embed="rId3"/>
          <a:stretch>
            <a:fillRect/>
          </a:stretch>
        </p:blipFill>
        <p:spPr>
          <a:xfrm>
            <a:off x="9563100" y="128973"/>
            <a:ext cx="2628900" cy="1743075"/>
          </a:xfrm>
          <a:prstGeom prst="rect">
            <a:avLst/>
          </a:prstGeom>
        </p:spPr>
      </p:pic>
      <p:pic>
        <p:nvPicPr>
          <p:cNvPr id="6" name="Picture 5">
            <a:extLst>
              <a:ext uri="{FF2B5EF4-FFF2-40B4-BE49-F238E27FC236}">
                <a16:creationId xmlns:a16="http://schemas.microsoft.com/office/drawing/2014/main" id="{D27FBF58-FF0F-43E5-8197-71891CB76A7A}"/>
              </a:ext>
            </a:extLst>
          </p:cNvPr>
          <p:cNvPicPr>
            <a:picLocks noChangeAspect="1"/>
          </p:cNvPicPr>
          <p:nvPr/>
        </p:nvPicPr>
        <p:blipFill>
          <a:blip r:embed="rId4"/>
          <a:stretch>
            <a:fillRect/>
          </a:stretch>
        </p:blipFill>
        <p:spPr>
          <a:xfrm>
            <a:off x="95250" y="4862437"/>
            <a:ext cx="3305452" cy="1851053"/>
          </a:xfrm>
          <a:prstGeom prst="rect">
            <a:avLst/>
          </a:prstGeom>
        </p:spPr>
      </p:pic>
      <p:pic>
        <p:nvPicPr>
          <p:cNvPr id="11" name="Picture 10">
            <a:extLst>
              <a:ext uri="{FF2B5EF4-FFF2-40B4-BE49-F238E27FC236}">
                <a16:creationId xmlns:a16="http://schemas.microsoft.com/office/drawing/2014/main" id="{AEE0C278-D6A5-4F0F-9FFB-34A04B8BB9A4}"/>
              </a:ext>
            </a:extLst>
          </p:cNvPr>
          <p:cNvPicPr>
            <a:picLocks noChangeAspect="1"/>
          </p:cNvPicPr>
          <p:nvPr/>
        </p:nvPicPr>
        <p:blipFill>
          <a:blip r:embed="rId5"/>
          <a:stretch>
            <a:fillRect/>
          </a:stretch>
        </p:blipFill>
        <p:spPr>
          <a:xfrm>
            <a:off x="8886548" y="4894651"/>
            <a:ext cx="3305452" cy="1851053"/>
          </a:xfrm>
          <a:prstGeom prst="rect">
            <a:avLst/>
          </a:prstGeom>
        </p:spPr>
      </p:pic>
    </p:spTree>
    <p:extLst>
      <p:ext uri="{BB962C8B-B14F-4D97-AF65-F5344CB8AC3E}">
        <p14:creationId xmlns:p14="http://schemas.microsoft.com/office/powerpoint/2010/main" val="4712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9C80-125D-451C-A4AD-F176AE631AC8}"/>
              </a:ext>
            </a:extLst>
          </p:cNvPr>
          <p:cNvSpPr>
            <a:spLocks noGrp="1"/>
          </p:cNvSpPr>
          <p:nvPr>
            <p:ph type="title"/>
          </p:nvPr>
        </p:nvSpPr>
        <p:spPr>
          <a:xfrm>
            <a:off x="154619" y="-105392"/>
            <a:ext cx="10515600" cy="1325563"/>
          </a:xfrm>
        </p:spPr>
        <p:txBody>
          <a:bodyPr/>
          <a:lstStyle/>
          <a:p>
            <a:r>
              <a:rPr lang="en-GB" dirty="0"/>
              <a:t>What is it??</a:t>
            </a:r>
          </a:p>
        </p:txBody>
      </p:sp>
      <p:sp>
        <p:nvSpPr>
          <p:cNvPr id="3" name="Content Placeholder 2">
            <a:extLst>
              <a:ext uri="{FF2B5EF4-FFF2-40B4-BE49-F238E27FC236}">
                <a16:creationId xmlns:a16="http://schemas.microsoft.com/office/drawing/2014/main" id="{289F927E-2F66-463B-9A6A-219D4216D692}"/>
              </a:ext>
            </a:extLst>
          </p:cNvPr>
          <p:cNvSpPr>
            <a:spLocks noGrp="1"/>
          </p:cNvSpPr>
          <p:nvPr>
            <p:ph idx="1"/>
          </p:nvPr>
        </p:nvSpPr>
        <p:spPr>
          <a:xfrm>
            <a:off x="248575" y="1220170"/>
            <a:ext cx="11105225" cy="5553491"/>
          </a:xfrm>
        </p:spPr>
        <p:txBody>
          <a:bodyPr>
            <a:normAutofit/>
          </a:bodyPr>
          <a:lstStyle/>
          <a:p>
            <a:pPr marL="0" indent="0">
              <a:buNone/>
            </a:pPr>
            <a:r>
              <a:rPr lang="en-US" dirty="0"/>
              <a:t>Multimedia programmers use specialist software to create multimedia products such as graphics, images, sound, video, animation and text</a:t>
            </a:r>
            <a:endParaRPr lang="en-GB" dirty="0"/>
          </a:p>
        </p:txBody>
      </p:sp>
      <p:pic>
        <p:nvPicPr>
          <p:cNvPr id="9" name="Picture 8">
            <a:extLst>
              <a:ext uri="{FF2B5EF4-FFF2-40B4-BE49-F238E27FC236}">
                <a16:creationId xmlns:a16="http://schemas.microsoft.com/office/drawing/2014/main" id="{B169968B-BE7F-4BD4-A136-3AD841F615A0}"/>
              </a:ext>
            </a:extLst>
          </p:cNvPr>
          <p:cNvPicPr>
            <a:picLocks noChangeAspect="1"/>
          </p:cNvPicPr>
          <p:nvPr/>
        </p:nvPicPr>
        <p:blipFill>
          <a:blip r:embed="rId2"/>
          <a:stretch>
            <a:fillRect/>
          </a:stretch>
        </p:blipFill>
        <p:spPr>
          <a:xfrm>
            <a:off x="3662779" y="4099695"/>
            <a:ext cx="4996574" cy="2024108"/>
          </a:xfrm>
          <a:prstGeom prst="rect">
            <a:avLst/>
          </a:prstGeom>
        </p:spPr>
      </p:pic>
      <p:pic>
        <p:nvPicPr>
          <p:cNvPr id="10" name="Picture 9">
            <a:extLst>
              <a:ext uri="{FF2B5EF4-FFF2-40B4-BE49-F238E27FC236}">
                <a16:creationId xmlns:a16="http://schemas.microsoft.com/office/drawing/2014/main" id="{0322B3CE-0A0E-4190-B935-AEC82485F232}"/>
              </a:ext>
            </a:extLst>
          </p:cNvPr>
          <p:cNvPicPr>
            <a:picLocks noChangeAspect="1"/>
          </p:cNvPicPr>
          <p:nvPr/>
        </p:nvPicPr>
        <p:blipFill>
          <a:blip r:embed="rId3"/>
          <a:stretch>
            <a:fillRect/>
          </a:stretch>
        </p:blipFill>
        <p:spPr>
          <a:xfrm>
            <a:off x="9094830" y="5175682"/>
            <a:ext cx="3004139" cy="1682318"/>
          </a:xfrm>
          <a:prstGeom prst="rect">
            <a:avLst/>
          </a:prstGeom>
        </p:spPr>
      </p:pic>
      <p:pic>
        <p:nvPicPr>
          <p:cNvPr id="5" name="Picture 4">
            <a:extLst>
              <a:ext uri="{FF2B5EF4-FFF2-40B4-BE49-F238E27FC236}">
                <a16:creationId xmlns:a16="http://schemas.microsoft.com/office/drawing/2014/main" id="{03A49A0B-E766-4A0F-AB74-9E8656F3D4DB}"/>
              </a:ext>
            </a:extLst>
          </p:cNvPr>
          <p:cNvPicPr>
            <a:picLocks noChangeAspect="1"/>
          </p:cNvPicPr>
          <p:nvPr/>
        </p:nvPicPr>
        <p:blipFill>
          <a:blip r:embed="rId4"/>
          <a:stretch>
            <a:fillRect/>
          </a:stretch>
        </p:blipFill>
        <p:spPr>
          <a:xfrm>
            <a:off x="66090" y="2635281"/>
            <a:ext cx="3502733" cy="3502733"/>
          </a:xfrm>
          <a:prstGeom prst="rect">
            <a:avLst/>
          </a:prstGeom>
        </p:spPr>
      </p:pic>
    </p:spTree>
    <p:extLst>
      <p:ext uri="{BB962C8B-B14F-4D97-AF65-F5344CB8AC3E}">
        <p14:creationId xmlns:p14="http://schemas.microsoft.com/office/powerpoint/2010/main" val="175683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46FC9-82B6-44E3-8F5F-35BBFF00D63D}"/>
              </a:ext>
            </a:extLst>
          </p:cNvPr>
          <p:cNvSpPr>
            <a:spLocks noGrp="1"/>
          </p:cNvSpPr>
          <p:nvPr>
            <p:ph idx="1"/>
          </p:nvPr>
        </p:nvSpPr>
        <p:spPr/>
        <p:txBody>
          <a:bodyPr/>
          <a:lstStyle/>
          <a:p>
            <a:pPr marL="0" indent="0">
              <a:buNone/>
            </a:pPr>
            <a:r>
              <a:rPr lang="en-US" dirty="0"/>
              <a:t>As a multimedia programmer, you'll work with different multimedia features such as text, sound, graphics, digital photography, 2D/3D modelling, animation and video, to create innovative products.</a:t>
            </a:r>
          </a:p>
          <a:p>
            <a:pPr marL="0" indent="0">
              <a:buNone/>
            </a:pPr>
            <a:endParaRPr lang="en-US" dirty="0"/>
          </a:p>
          <a:p>
            <a:pPr marL="0" indent="0">
              <a:buNone/>
            </a:pPr>
            <a:r>
              <a:rPr lang="en-US" dirty="0"/>
              <a:t>You'll usually work to a designer's specification on multimedia products for websites, DVDs, computer games, mobile apps and interactive animated films.</a:t>
            </a:r>
            <a:endParaRPr lang="en-GB" dirty="0"/>
          </a:p>
        </p:txBody>
      </p:sp>
    </p:spTree>
    <p:extLst>
      <p:ext uri="{BB962C8B-B14F-4D97-AF65-F5344CB8AC3E}">
        <p14:creationId xmlns:p14="http://schemas.microsoft.com/office/powerpoint/2010/main" val="373016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7BDE-4FA0-4089-8A5D-6917188EA620}"/>
              </a:ext>
            </a:extLst>
          </p:cNvPr>
          <p:cNvSpPr>
            <a:spLocks noGrp="1"/>
          </p:cNvSpPr>
          <p:nvPr>
            <p:ph type="title"/>
          </p:nvPr>
        </p:nvSpPr>
        <p:spPr/>
        <p:txBody>
          <a:bodyPr/>
          <a:lstStyle/>
          <a:p>
            <a:r>
              <a:rPr lang="en-GB" dirty="0"/>
              <a:t>Where could I work?</a:t>
            </a:r>
          </a:p>
        </p:txBody>
      </p:sp>
      <p:sp>
        <p:nvSpPr>
          <p:cNvPr id="3" name="Content Placeholder 2">
            <a:extLst>
              <a:ext uri="{FF2B5EF4-FFF2-40B4-BE49-F238E27FC236}">
                <a16:creationId xmlns:a16="http://schemas.microsoft.com/office/drawing/2014/main" id="{54982423-5BA6-42BA-AC40-FAD0BD1040D2}"/>
              </a:ext>
            </a:extLst>
          </p:cNvPr>
          <p:cNvSpPr>
            <a:spLocks noGrp="1"/>
          </p:cNvSpPr>
          <p:nvPr>
            <p:ph idx="1"/>
          </p:nvPr>
        </p:nvSpPr>
        <p:spPr>
          <a:xfrm>
            <a:off x="358806" y="1606304"/>
            <a:ext cx="11262064" cy="5251696"/>
          </a:xfrm>
        </p:spPr>
        <p:txBody>
          <a:bodyPr>
            <a:normAutofit fontScale="92500" lnSpcReduction="20000"/>
          </a:bodyPr>
          <a:lstStyle/>
          <a:p>
            <a:pPr marL="0" indent="0">
              <a:buNone/>
            </a:pPr>
            <a:r>
              <a:rPr lang="en-US" dirty="0"/>
              <a:t>Multimedia programmers are typically employed in specialist multimedia companies, as well as other </a:t>
            </a:r>
            <a:r>
              <a:rPr lang="en-US" dirty="0" err="1"/>
              <a:t>organisations</a:t>
            </a:r>
            <a:r>
              <a:rPr lang="en-US" dirty="0"/>
              <a:t> that use or create multimedia products.</a:t>
            </a:r>
          </a:p>
          <a:p>
            <a:pPr marL="0" indent="0">
              <a:buNone/>
            </a:pPr>
            <a:r>
              <a:rPr lang="en-US" dirty="0"/>
              <a:t>You can find work as a multimedia programmer within the following industry sectors:</a:t>
            </a:r>
          </a:p>
          <a:p>
            <a:pPr marL="0" indent="0">
              <a:buNone/>
            </a:pPr>
            <a:r>
              <a:rPr lang="en-US" dirty="0"/>
              <a:t>advertising and marketing</a:t>
            </a:r>
          </a:p>
          <a:p>
            <a:pPr marL="0" indent="0">
              <a:buNone/>
            </a:pPr>
            <a:r>
              <a:rPr lang="en-US" dirty="0"/>
              <a:t>broadcasting</a:t>
            </a:r>
          </a:p>
          <a:p>
            <a:pPr marL="0" indent="0">
              <a:buNone/>
            </a:pPr>
            <a:r>
              <a:rPr lang="en-US" dirty="0"/>
              <a:t>education</a:t>
            </a:r>
          </a:p>
          <a:p>
            <a:pPr marL="0" indent="0">
              <a:buNone/>
            </a:pPr>
            <a:r>
              <a:rPr lang="en-US" dirty="0"/>
              <a:t>IT and games</a:t>
            </a:r>
          </a:p>
          <a:p>
            <a:pPr marL="0" indent="0">
              <a:buNone/>
            </a:pPr>
            <a:r>
              <a:rPr lang="en-US" dirty="0"/>
              <a:t>publishing and media</a:t>
            </a:r>
          </a:p>
          <a:p>
            <a:pPr marL="0" indent="0">
              <a:buNone/>
            </a:pPr>
            <a:r>
              <a:rPr lang="en-US" dirty="0"/>
              <a:t>telecommunications - particularly mobile phone suppliers and networks.</a:t>
            </a:r>
          </a:p>
          <a:p>
            <a:pPr marL="0" indent="0">
              <a:buNone/>
            </a:pPr>
            <a:r>
              <a:rPr lang="en-US" dirty="0"/>
              <a:t>Jobs are quite widely available. Locations tend to be in major urban areas, particularly London and the South East, and are concentrated where there are clusters of other creative industries, such as broadcast media, filmmaking and animation.</a:t>
            </a:r>
            <a:endParaRPr lang="en-GB" dirty="0"/>
          </a:p>
        </p:txBody>
      </p:sp>
      <p:pic>
        <p:nvPicPr>
          <p:cNvPr id="4" name="Picture 3">
            <a:extLst>
              <a:ext uri="{FF2B5EF4-FFF2-40B4-BE49-F238E27FC236}">
                <a16:creationId xmlns:a16="http://schemas.microsoft.com/office/drawing/2014/main" id="{30392EDF-9C6E-470D-BBA7-B5BB9F111970}"/>
              </a:ext>
            </a:extLst>
          </p:cNvPr>
          <p:cNvPicPr>
            <a:picLocks noChangeAspect="1"/>
          </p:cNvPicPr>
          <p:nvPr/>
        </p:nvPicPr>
        <p:blipFill>
          <a:blip r:embed="rId2"/>
          <a:stretch>
            <a:fillRect/>
          </a:stretch>
        </p:blipFill>
        <p:spPr>
          <a:xfrm>
            <a:off x="8934403" y="120404"/>
            <a:ext cx="3076575" cy="1485900"/>
          </a:xfrm>
          <a:prstGeom prst="rect">
            <a:avLst/>
          </a:prstGeom>
        </p:spPr>
      </p:pic>
    </p:spTree>
    <p:extLst>
      <p:ext uri="{BB962C8B-B14F-4D97-AF65-F5344CB8AC3E}">
        <p14:creationId xmlns:p14="http://schemas.microsoft.com/office/powerpoint/2010/main" val="313957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71A-DA36-4D12-86C0-8CA32916681F}"/>
              </a:ext>
            </a:extLst>
          </p:cNvPr>
          <p:cNvSpPr>
            <a:spLocks noGrp="1"/>
          </p:cNvSpPr>
          <p:nvPr>
            <p:ph type="title"/>
          </p:nvPr>
        </p:nvSpPr>
        <p:spPr/>
        <p:txBody>
          <a:bodyPr/>
          <a:lstStyle/>
          <a:p>
            <a:r>
              <a:rPr lang="en-GB" dirty="0"/>
              <a:t>How Much Could I Earn?</a:t>
            </a:r>
          </a:p>
        </p:txBody>
      </p:sp>
      <p:sp>
        <p:nvSpPr>
          <p:cNvPr id="3" name="Content Placeholder 2">
            <a:extLst>
              <a:ext uri="{FF2B5EF4-FFF2-40B4-BE49-F238E27FC236}">
                <a16:creationId xmlns:a16="http://schemas.microsoft.com/office/drawing/2014/main" id="{F7DA2A09-BAF9-4F58-8883-1E64335C4781}"/>
              </a:ext>
            </a:extLst>
          </p:cNvPr>
          <p:cNvSpPr>
            <a:spLocks noGrp="1"/>
          </p:cNvSpPr>
          <p:nvPr>
            <p:ph idx="1"/>
          </p:nvPr>
        </p:nvSpPr>
        <p:spPr>
          <a:xfrm>
            <a:off x="838200" y="2805343"/>
            <a:ext cx="10515600" cy="3371619"/>
          </a:xfrm>
        </p:spPr>
        <p:txBody>
          <a:bodyPr/>
          <a:lstStyle/>
          <a:p>
            <a:pPr marL="0" indent="0">
              <a:buNone/>
            </a:pPr>
            <a:r>
              <a:rPr lang="en-US" dirty="0"/>
              <a:t>Junior salaries start at around £18,000 to £20,000.</a:t>
            </a:r>
          </a:p>
          <a:p>
            <a:pPr marL="0" indent="0">
              <a:buNone/>
            </a:pPr>
            <a:r>
              <a:rPr lang="en-US" dirty="0"/>
              <a:t>With more experience, and responsibility, you can expect to earn in the region of £25,000 to £50,000.</a:t>
            </a:r>
          </a:p>
          <a:p>
            <a:pPr marL="0" indent="0">
              <a:buNone/>
            </a:pPr>
            <a:r>
              <a:rPr lang="en-US" dirty="0"/>
              <a:t>With greater experience and expertise in niche areas, you can earn £55,000+.</a:t>
            </a:r>
            <a:endParaRPr lang="en-GB" dirty="0"/>
          </a:p>
        </p:txBody>
      </p:sp>
      <p:pic>
        <p:nvPicPr>
          <p:cNvPr id="4" name="Picture 3">
            <a:extLst>
              <a:ext uri="{FF2B5EF4-FFF2-40B4-BE49-F238E27FC236}">
                <a16:creationId xmlns:a16="http://schemas.microsoft.com/office/drawing/2014/main" id="{778DC99E-19CF-4EA6-8F96-24A1D693E95D}"/>
              </a:ext>
            </a:extLst>
          </p:cNvPr>
          <p:cNvPicPr>
            <a:picLocks noChangeAspect="1"/>
          </p:cNvPicPr>
          <p:nvPr/>
        </p:nvPicPr>
        <p:blipFill>
          <a:blip r:embed="rId2"/>
          <a:stretch>
            <a:fillRect/>
          </a:stretch>
        </p:blipFill>
        <p:spPr>
          <a:xfrm>
            <a:off x="8068395" y="156368"/>
            <a:ext cx="3767249" cy="2506933"/>
          </a:xfrm>
          <a:prstGeom prst="rect">
            <a:avLst/>
          </a:prstGeom>
        </p:spPr>
      </p:pic>
    </p:spTree>
    <p:extLst>
      <p:ext uri="{BB962C8B-B14F-4D97-AF65-F5344CB8AC3E}">
        <p14:creationId xmlns:p14="http://schemas.microsoft.com/office/powerpoint/2010/main" val="337095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C1BD-5ED7-4D0F-81BB-9DB323897FCC}"/>
              </a:ext>
            </a:extLst>
          </p:cNvPr>
          <p:cNvSpPr>
            <a:spLocks noGrp="1"/>
          </p:cNvSpPr>
          <p:nvPr>
            <p:ph type="title"/>
          </p:nvPr>
        </p:nvSpPr>
        <p:spPr/>
        <p:txBody>
          <a:bodyPr/>
          <a:lstStyle/>
          <a:p>
            <a:r>
              <a:rPr lang="en-GB" dirty="0"/>
              <a:t>What qualifications would I need?</a:t>
            </a:r>
          </a:p>
        </p:txBody>
      </p:sp>
      <p:sp>
        <p:nvSpPr>
          <p:cNvPr id="3" name="Content Placeholder 2">
            <a:extLst>
              <a:ext uri="{FF2B5EF4-FFF2-40B4-BE49-F238E27FC236}">
                <a16:creationId xmlns:a16="http://schemas.microsoft.com/office/drawing/2014/main" id="{75C51BA7-9857-405E-9479-A27614FB0BC7}"/>
              </a:ext>
            </a:extLst>
          </p:cNvPr>
          <p:cNvSpPr>
            <a:spLocks noGrp="1"/>
          </p:cNvSpPr>
          <p:nvPr>
            <p:ph idx="1"/>
          </p:nvPr>
        </p:nvSpPr>
        <p:spPr>
          <a:xfrm>
            <a:off x="838200" y="1811045"/>
            <a:ext cx="10515600" cy="4776186"/>
          </a:xfrm>
        </p:spPr>
        <p:txBody>
          <a:bodyPr>
            <a:normAutofit lnSpcReduction="10000"/>
          </a:bodyPr>
          <a:lstStyle/>
          <a:p>
            <a:pPr marL="0" indent="0">
              <a:buNone/>
            </a:pPr>
            <a:r>
              <a:rPr lang="en-US" dirty="0"/>
              <a:t>Although this area of work is open to all graduates, a degree in the following relevant subject areas may increase your chances:</a:t>
            </a:r>
          </a:p>
          <a:p>
            <a:pPr marL="0" indent="0">
              <a:buNone/>
            </a:pPr>
            <a:r>
              <a:rPr lang="en-US" dirty="0"/>
              <a:t>computer science or software engineering</a:t>
            </a:r>
          </a:p>
          <a:p>
            <a:pPr marL="0" indent="0">
              <a:buNone/>
            </a:pPr>
            <a:r>
              <a:rPr lang="en-US" dirty="0"/>
              <a:t>engineering or electronics</a:t>
            </a:r>
          </a:p>
          <a:p>
            <a:pPr marL="0" indent="0">
              <a:buNone/>
            </a:pPr>
            <a:r>
              <a:rPr lang="en-US" dirty="0"/>
              <a:t>fine or visual art</a:t>
            </a:r>
          </a:p>
          <a:p>
            <a:pPr marL="0" indent="0">
              <a:buNone/>
            </a:pPr>
            <a:r>
              <a:rPr lang="en-US" dirty="0"/>
              <a:t>graphic design and illustration</a:t>
            </a:r>
          </a:p>
          <a:p>
            <a:pPr marL="0" indent="0">
              <a:buNone/>
            </a:pPr>
            <a:r>
              <a:rPr lang="en-US" dirty="0"/>
              <a:t>interactive or multimedia technology or design and animation</a:t>
            </a:r>
          </a:p>
          <a:p>
            <a:pPr marL="0" indent="0">
              <a:buNone/>
            </a:pPr>
            <a:r>
              <a:rPr lang="en-US" dirty="0"/>
              <a:t>mathematics or physics</a:t>
            </a:r>
          </a:p>
          <a:p>
            <a:pPr marL="0" indent="0">
              <a:buNone/>
            </a:pPr>
            <a:r>
              <a:rPr lang="en-US" dirty="0"/>
              <a:t>spatial design</a:t>
            </a:r>
          </a:p>
          <a:p>
            <a:pPr marL="0" indent="0">
              <a:buNone/>
            </a:pPr>
            <a:r>
              <a:rPr lang="en-US" dirty="0"/>
              <a:t>3D design or digital art.</a:t>
            </a:r>
            <a:endParaRPr lang="en-GB" dirty="0"/>
          </a:p>
        </p:txBody>
      </p:sp>
    </p:spTree>
    <p:extLst>
      <p:ext uri="{BB962C8B-B14F-4D97-AF65-F5344CB8AC3E}">
        <p14:creationId xmlns:p14="http://schemas.microsoft.com/office/powerpoint/2010/main" val="426247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349A-C2AA-4353-B5FA-5A2C188BDDB9}"/>
              </a:ext>
            </a:extLst>
          </p:cNvPr>
          <p:cNvSpPr>
            <a:spLocks noGrp="1"/>
          </p:cNvSpPr>
          <p:nvPr>
            <p:ph type="title"/>
          </p:nvPr>
        </p:nvSpPr>
        <p:spPr/>
        <p:txBody>
          <a:bodyPr/>
          <a:lstStyle/>
          <a:p>
            <a:r>
              <a:rPr lang="en-GB" dirty="0"/>
              <a:t>What other skills might I need?</a:t>
            </a:r>
          </a:p>
        </p:txBody>
      </p:sp>
      <p:sp>
        <p:nvSpPr>
          <p:cNvPr id="4" name="Content Placeholder 3">
            <a:extLst>
              <a:ext uri="{FF2B5EF4-FFF2-40B4-BE49-F238E27FC236}">
                <a16:creationId xmlns:a16="http://schemas.microsoft.com/office/drawing/2014/main" id="{519FE95D-13F9-465A-9503-F21E24F96A29}"/>
              </a:ext>
            </a:extLst>
          </p:cNvPr>
          <p:cNvSpPr>
            <a:spLocks noGrp="1"/>
          </p:cNvSpPr>
          <p:nvPr>
            <p:ph idx="1"/>
          </p:nvPr>
        </p:nvSpPr>
        <p:spPr/>
        <p:txBody>
          <a:bodyPr>
            <a:normAutofit/>
          </a:bodyPr>
          <a:lstStyle/>
          <a:p>
            <a:pPr marL="0" indent="0">
              <a:buNone/>
            </a:pPr>
            <a:r>
              <a:rPr lang="en-US" dirty="0"/>
              <a:t>Interactive design skills, </a:t>
            </a:r>
          </a:p>
          <a:p>
            <a:pPr marL="0" indent="0">
              <a:buNone/>
            </a:pPr>
            <a:r>
              <a:rPr lang="en-US" dirty="0"/>
              <a:t>programming skills, </a:t>
            </a:r>
          </a:p>
          <a:p>
            <a:pPr marL="0" indent="0">
              <a:buNone/>
            </a:pPr>
            <a:r>
              <a:rPr lang="en-US" dirty="0"/>
              <a:t>understanding of layout, design and graphics</a:t>
            </a:r>
          </a:p>
          <a:p>
            <a:pPr marL="0" indent="0">
              <a:buNone/>
            </a:pPr>
            <a:r>
              <a:rPr lang="en-US" dirty="0"/>
              <a:t>endless enthusiasm</a:t>
            </a:r>
          </a:p>
          <a:p>
            <a:pPr marL="0" indent="0">
              <a:buNone/>
            </a:pPr>
            <a:r>
              <a:rPr lang="en-US" dirty="0"/>
              <a:t>ability to work effectively in a small project team</a:t>
            </a:r>
          </a:p>
          <a:p>
            <a:pPr marL="0" indent="0">
              <a:buNone/>
            </a:pPr>
            <a:r>
              <a:rPr lang="en-US" dirty="0"/>
              <a:t>good communication skills</a:t>
            </a:r>
          </a:p>
          <a:p>
            <a:pPr marL="0" indent="0">
              <a:buNone/>
            </a:pPr>
            <a:r>
              <a:rPr lang="en-US" dirty="0"/>
              <a:t>logical approach to problem solving</a:t>
            </a:r>
          </a:p>
          <a:p>
            <a:pPr marL="0" indent="0">
              <a:buNone/>
            </a:pPr>
            <a:r>
              <a:rPr lang="en-US" dirty="0"/>
              <a:t>ability to manage a complex range of tasks to meet deadlines.</a:t>
            </a:r>
            <a:endParaRPr lang="en-GB" dirty="0"/>
          </a:p>
        </p:txBody>
      </p:sp>
    </p:spTree>
    <p:extLst>
      <p:ext uri="{BB962C8B-B14F-4D97-AF65-F5344CB8AC3E}">
        <p14:creationId xmlns:p14="http://schemas.microsoft.com/office/powerpoint/2010/main" val="86786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47F4-FAD3-47DE-9F74-49B16D99C318}"/>
              </a:ext>
            </a:extLst>
          </p:cNvPr>
          <p:cNvSpPr>
            <a:spLocks noGrp="1"/>
          </p:cNvSpPr>
          <p:nvPr>
            <p:ph type="title"/>
          </p:nvPr>
        </p:nvSpPr>
        <p:spPr/>
        <p:txBody>
          <a:bodyPr/>
          <a:lstStyle/>
          <a:p>
            <a:r>
              <a:rPr lang="en-GB" dirty="0"/>
              <a:t>So what do multimedia programmers do?  Produce things like this!!</a:t>
            </a:r>
          </a:p>
        </p:txBody>
      </p:sp>
      <p:sp>
        <p:nvSpPr>
          <p:cNvPr id="3" name="Content Placeholder 2">
            <a:extLst>
              <a:ext uri="{FF2B5EF4-FFF2-40B4-BE49-F238E27FC236}">
                <a16:creationId xmlns:a16="http://schemas.microsoft.com/office/drawing/2014/main" id="{34D275BD-01BE-410F-A027-2EDD995B709E}"/>
              </a:ext>
            </a:extLst>
          </p:cNvPr>
          <p:cNvSpPr>
            <a:spLocks noGrp="1"/>
          </p:cNvSpPr>
          <p:nvPr>
            <p:ph idx="1"/>
          </p:nvPr>
        </p:nvSpPr>
        <p:spPr>
          <a:xfrm>
            <a:off x="838200" y="2254927"/>
            <a:ext cx="10515600" cy="3922035"/>
          </a:xfrm>
        </p:spPr>
        <p:txBody>
          <a:bodyPr/>
          <a:lstStyle/>
          <a:p>
            <a:pPr marL="0" indent="0">
              <a:buNone/>
            </a:pPr>
            <a:r>
              <a:rPr lang="en-GB" dirty="0">
                <a:hlinkClick r:id="rId2"/>
              </a:rPr>
              <a:t>https://www.youtube.com/watch?v=9F9i8Q9nmQs&amp;t=170s</a:t>
            </a:r>
            <a:r>
              <a:rPr lang="en-GB" dirty="0"/>
              <a:t> </a:t>
            </a:r>
          </a:p>
        </p:txBody>
      </p:sp>
      <p:sp>
        <p:nvSpPr>
          <p:cNvPr id="7" name="Rectangle 6">
            <a:extLst>
              <a:ext uri="{FF2B5EF4-FFF2-40B4-BE49-F238E27FC236}">
                <a16:creationId xmlns:a16="http://schemas.microsoft.com/office/drawing/2014/main" id="{8593F68A-DFA3-4AE1-A3D0-3721108F38C2}"/>
              </a:ext>
            </a:extLst>
          </p:cNvPr>
          <p:cNvSpPr/>
          <p:nvPr/>
        </p:nvSpPr>
        <p:spPr>
          <a:xfrm>
            <a:off x="1024776" y="1690688"/>
            <a:ext cx="184731" cy="369332"/>
          </a:xfrm>
          <a:prstGeom prst="rect">
            <a:avLst/>
          </a:prstGeom>
        </p:spPr>
        <p:txBody>
          <a:bodyPr wrap="none">
            <a:spAutoFit/>
          </a:bodyPr>
          <a:lstStyle/>
          <a:p>
            <a:endParaRPr lang="en-GB" dirty="0"/>
          </a:p>
        </p:txBody>
      </p:sp>
      <p:pic>
        <p:nvPicPr>
          <p:cNvPr id="4" name="Picture 3">
            <a:extLst>
              <a:ext uri="{FF2B5EF4-FFF2-40B4-BE49-F238E27FC236}">
                <a16:creationId xmlns:a16="http://schemas.microsoft.com/office/drawing/2014/main" id="{3E305D47-14A2-4DDC-A027-2DD4EEEFFFB3}"/>
              </a:ext>
            </a:extLst>
          </p:cNvPr>
          <p:cNvPicPr>
            <a:picLocks noChangeAspect="1"/>
          </p:cNvPicPr>
          <p:nvPr/>
        </p:nvPicPr>
        <p:blipFill>
          <a:blip r:embed="rId3"/>
          <a:stretch>
            <a:fillRect/>
          </a:stretch>
        </p:blipFill>
        <p:spPr>
          <a:xfrm>
            <a:off x="522256" y="3444418"/>
            <a:ext cx="4618859" cy="2405965"/>
          </a:xfrm>
          <a:prstGeom prst="rect">
            <a:avLst/>
          </a:prstGeom>
        </p:spPr>
      </p:pic>
      <p:pic>
        <p:nvPicPr>
          <p:cNvPr id="5" name="Picture 4">
            <a:extLst>
              <a:ext uri="{FF2B5EF4-FFF2-40B4-BE49-F238E27FC236}">
                <a16:creationId xmlns:a16="http://schemas.microsoft.com/office/drawing/2014/main" id="{B2998D5D-D7BA-42A5-8056-C2BFB44BD9A3}"/>
              </a:ext>
            </a:extLst>
          </p:cNvPr>
          <p:cNvPicPr>
            <a:picLocks noChangeAspect="1"/>
          </p:cNvPicPr>
          <p:nvPr/>
        </p:nvPicPr>
        <p:blipFill>
          <a:blip r:embed="rId4"/>
          <a:stretch>
            <a:fillRect/>
          </a:stretch>
        </p:blipFill>
        <p:spPr>
          <a:xfrm>
            <a:off x="8235770" y="3444418"/>
            <a:ext cx="3198669" cy="2395914"/>
          </a:xfrm>
          <a:prstGeom prst="rect">
            <a:avLst/>
          </a:prstGeom>
        </p:spPr>
      </p:pic>
    </p:spTree>
    <p:extLst>
      <p:ext uri="{BB962C8B-B14F-4D97-AF65-F5344CB8AC3E}">
        <p14:creationId xmlns:p14="http://schemas.microsoft.com/office/powerpoint/2010/main" val="300255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6" ma:contentTypeDescription="Create a new document." ma:contentTypeScope="" ma:versionID="7a31dfcfa7b663ff2e57e1b1df830798">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d99ca4ea3880cba748b905695544f922"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bff51b9-cd20-40e1-be64-c94101b38e9c" xsi:nil="true"/>
    <lcf76f155ced4ddcb4097134ff3c332f xmlns="850e07c4-6d11-4d6c-b0ce-da35b0f27d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7C3E1E5-D9FB-45CE-AB15-2225773763FB}">
  <ds:schemaRefs>
    <ds:schemaRef ds:uri="http://schemas.microsoft.com/sharepoint/v3/contenttype/forms"/>
  </ds:schemaRefs>
</ds:datastoreItem>
</file>

<file path=customXml/itemProps2.xml><?xml version="1.0" encoding="utf-8"?>
<ds:datastoreItem xmlns:ds="http://schemas.openxmlformats.org/officeDocument/2006/customXml" ds:itemID="{AE3DBE58-37FA-4CDA-8042-F5A093B598A4}"/>
</file>

<file path=customXml/itemProps3.xml><?xml version="1.0" encoding="utf-8"?>
<ds:datastoreItem xmlns:ds="http://schemas.openxmlformats.org/officeDocument/2006/customXml" ds:itemID="{11864D25-7695-4AEB-B740-1FA8B01C9903}">
  <ds:schemaRefs>
    <ds:schemaRef ds:uri="http://schemas.microsoft.com/office/infopath/2007/PartnerControls"/>
    <ds:schemaRef ds:uri="http://purl.org/dc/elements/1.1/"/>
    <ds:schemaRef ds:uri="5c405795-7ce0-4f14-838a-f2e80ccf1c0c"/>
    <ds:schemaRef ds:uri="http://schemas.microsoft.com/office/2006/documentManagement/types"/>
    <ds:schemaRef ds:uri="http://schemas.openxmlformats.org/package/2006/metadata/core-properties"/>
    <ds:schemaRef ds:uri="4a51e8f4-3571-4c41-95ce-fedd0e57175b"/>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147</TotalTime>
  <Words>401</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This week’s career of the week is…..</vt:lpstr>
      <vt:lpstr>What is it??</vt:lpstr>
      <vt:lpstr>PowerPoint Presentation</vt:lpstr>
      <vt:lpstr>Where could I work?</vt:lpstr>
      <vt:lpstr>How Much Could I Earn?</vt:lpstr>
      <vt:lpstr>What qualifications would I need?</vt:lpstr>
      <vt:lpstr>What other skills might I need?</vt:lpstr>
      <vt:lpstr>So what do multimedia programmers do?  Produce things like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career of the week is…..</dc:title>
  <dc:creator>Archdale, Tracey</dc:creator>
  <cp:lastModifiedBy>Archdale, Tracey</cp:lastModifiedBy>
  <cp:revision>18</cp:revision>
  <dcterms:created xsi:type="dcterms:W3CDTF">2022-09-13T22:56:24Z</dcterms:created>
  <dcterms:modified xsi:type="dcterms:W3CDTF">2023-01-31T16:41:12Z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