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7" r:id="rId3"/>
    <p:sldId id="272" r:id="rId4"/>
    <p:sldId id="258" r:id="rId5"/>
    <p:sldId id="273" r:id="rId6"/>
    <p:sldId id="262" r:id="rId7"/>
    <p:sldId id="263" r:id="rId8"/>
    <p:sldId id="264" r:id="rId9"/>
    <p:sldId id="267" r:id="rId10"/>
    <p:sldId id="266" r:id="rId11"/>
    <p:sldId id="268" r:id="rId12"/>
    <p:sldId id="271" r:id="rId13"/>
    <p:sldId id="269" r:id="rId14"/>
    <p:sldId id="274" r:id="rId15"/>
    <p:sldId id="276"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4660"/>
  </p:normalViewPr>
  <p:slideViewPr>
    <p:cSldViewPr snapToGrid="0">
      <p:cViewPr varScale="1">
        <p:scale>
          <a:sx n="86" d="100"/>
          <a:sy n="86" d="100"/>
        </p:scale>
        <p:origin x="4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A733-E083-4AD5-8705-15381723BE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757402-119C-4461-A01D-A56E751FA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2B4CE1-8CDC-4696-A7F3-FD5470091A62}"/>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5" name="Footer Placeholder 4">
            <a:extLst>
              <a:ext uri="{FF2B5EF4-FFF2-40B4-BE49-F238E27FC236}">
                <a16:creationId xmlns:a16="http://schemas.microsoft.com/office/drawing/2014/main" id="{E1EA4AFC-FF3E-4839-9D54-2E246F2701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716B44-0F12-4F7A-93D0-F8D8AF7359B0}"/>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192989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355F-847E-4B3B-BCC4-A6578CA9E1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06891D-286A-4A81-8A69-721E554F5C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839D09-1C57-4B69-BC46-D5BF59C9BFAF}"/>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5" name="Footer Placeholder 4">
            <a:extLst>
              <a:ext uri="{FF2B5EF4-FFF2-40B4-BE49-F238E27FC236}">
                <a16:creationId xmlns:a16="http://schemas.microsoft.com/office/drawing/2014/main" id="{03C421B2-02CB-4E08-85C1-D91A036B63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8C2CA9-924F-4825-8CF8-7292730D0056}"/>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274327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9EBA6-81EF-46E4-AF62-7A455749AD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4329A2-27AE-45D2-BE47-E454584857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B12D9E-380D-4F14-A30A-3B9FB4CBDF78}"/>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5" name="Footer Placeholder 4">
            <a:extLst>
              <a:ext uri="{FF2B5EF4-FFF2-40B4-BE49-F238E27FC236}">
                <a16:creationId xmlns:a16="http://schemas.microsoft.com/office/drawing/2014/main" id="{99888452-4FED-4D3F-9C2A-0029906588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8FB325-3869-4F41-8AE1-F622B29CD928}"/>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328323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B67E-35C6-4D19-84E7-ADE8265B03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9C2FDC-6A5D-4E55-B05A-EF0F9964A9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A348C0-97D6-45A1-B21D-2001F94A54AB}"/>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5" name="Footer Placeholder 4">
            <a:extLst>
              <a:ext uri="{FF2B5EF4-FFF2-40B4-BE49-F238E27FC236}">
                <a16:creationId xmlns:a16="http://schemas.microsoft.com/office/drawing/2014/main" id="{35B5261F-1090-45BA-AF12-7C9FC4274A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60D40F-5E53-4F16-914D-C670AA604EDD}"/>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336210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C1F-162C-410B-8A23-3CD2DA30CA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5F633D-B49C-4819-B25F-998DAAA716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C33AC7-BC91-4247-9971-8716E66BE185}"/>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5" name="Footer Placeholder 4">
            <a:extLst>
              <a:ext uri="{FF2B5EF4-FFF2-40B4-BE49-F238E27FC236}">
                <a16:creationId xmlns:a16="http://schemas.microsoft.com/office/drawing/2014/main" id="{7D0A4A11-D6F5-4EE6-A536-FFCA0AF6AB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C19EC-C59C-4621-B6A9-5BD6D3E48D3C}"/>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174245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EE23-0FDD-4C1D-AB58-421120DE9E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B6E143-31A5-4DB1-8F43-EBDFFD0391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FCBC60-9097-44D4-B065-682C6705A8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6C770C-1D35-4615-8739-ED4D6F0EDE89}"/>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6" name="Footer Placeholder 5">
            <a:extLst>
              <a:ext uri="{FF2B5EF4-FFF2-40B4-BE49-F238E27FC236}">
                <a16:creationId xmlns:a16="http://schemas.microsoft.com/office/drawing/2014/main" id="{A49D4322-92E2-4C8B-9FAB-F4FCAF7914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6F660A-5906-48E5-955E-451F5CDA2302}"/>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306965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A3F9-B946-4CC6-AFF5-E3C74F4BD2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EA6726-D55B-4D32-A116-1E301E9B45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21AD5BE-B598-465B-B8BF-E45140DA03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64CFB3-70B8-4703-A1D7-39128231CE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C962DE-E0D4-486D-B707-7C3DE41E63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FF8295-403F-4D4B-A3CF-7F7CCD27B07D}"/>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8" name="Footer Placeholder 7">
            <a:extLst>
              <a:ext uri="{FF2B5EF4-FFF2-40B4-BE49-F238E27FC236}">
                <a16:creationId xmlns:a16="http://schemas.microsoft.com/office/drawing/2014/main" id="{D2FC1BC3-DC13-4CCA-B072-50D68D04F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327483-8B75-4D38-9167-4700A0BD6F01}"/>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66357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9210-906B-40B5-A746-89A371EE73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74705-EAA4-4025-9E00-8E003D6A6D86}"/>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4" name="Footer Placeholder 3">
            <a:extLst>
              <a:ext uri="{FF2B5EF4-FFF2-40B4-BE49-F238E27FC236}">
                <a16:creationId xmlns:a16="http://schemas.microsoft.com/office/drawing/2014/main" id="{E7239105-F0C4-4AA4-B6BF-AA1D3778C9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4EEBC3-86DE-42E0-8011-536A2D091193}"/>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154193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5550E2-8BCA-4EF7-8C3F-16064C83EA35}"/>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3" name="Footer Placeholder 2">
            <a:extLst>
              <a:ext uri="{FF2B5EF4-FFF2-40B4-BE49-F238E27FC236}">
                <a16:creationId xmlns:a16="http://schemas.microsoft.com/office/drawing/2014/main" id="{2B7B7F8C-5324-4902-BB80-99104D8DF5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613046-38E6-4B04-B7F9-43027574D5E7}"/>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3992548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9B0B-3CE6-46DB-8A2B-A6A2F0ADD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78B1CD-982A-4A58-877F-B6F0DAAAE4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69257B-4004-4BCC-83B5-D0F398EA3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5AF6A4-E3F8-4C0D-B9FE-6736F6B0F429}"/>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6" name="Footer Placeholder 5">
            <a:extLst>
              <a:ext uri="{FF2B5EF4-FFF2-40B4-BE49-F238E27FC236}">
                <a16:creationId xmlns:a16="http://schemas.microsoft.com/office/drawing/2014/main" id="{A24DE7D4-81D7-4341-B7F9-2E376834EE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EFB7FB-AF7A-47F8-BDE6-EB3622721FEE}"/>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37945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6F46-C064-42C7-8298-CED9B2EDB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E7370F-F199-4C36-9861-A6B658D298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6DF893-74B3-462E-A84E-ECC16DFB7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6FEDAE-0600-4CD8-8EA0-53308998F259}"/>
              </a:ext>
            </a:extLst>
          </p:cNvPr>
          <p:cNvSpPr>
            <a:spLocks noGrp="1"/>
          </p:cNvSpPr>
          <p:nvPr>
            <p:ph type="dt" sz="half" idx="10"/>
          </p:nvPr>
        </p:nvSpPr>
        <p:spPr/>
        <p:txBody>
          <a:bodyPr/>
          <a:lstStyle/>
          <a:p>
            <a:fld id="{4EF4D1AF-D6F7-438D-92D1-4DB13BFF99A2}" type="datetimeFigureOut">
              <a:rPr lang="en-GB" smtClean="0"/>
              <a:t>15/03/2022</a:t>
            </a:fld>
            <a:endParaRPr lang="en-GB"/>
          </a:p>
        </p:txBody>
      </p:sp>
      <p:sp>
        <p:nvSpPr>
          <p:cNvPr id="6" name="Footer Placeholder 5">
            <a:extLst>
              <a:ext uri="{FF2B5EF4-FFF2-40B4-BE49-F238E27FC236}">
                <a16:creationId xmlns:a16="http://schemas.microsoft.com/office/drawing/2014/main" id="{9A076ED4-E0CF-47CB-99F1-580CC37B60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E577CD-984A-4BD5-A98D-2030F333A177}"/>
              </a:ext>
            </a:extLst>
          </p:cNvPr>
          <p:cNvSpPr>
            <a:spLocks noGrp="1"/>
          </p:cNvSpPr>
          <p:nvPr>
            <p:ph type="sldNum" sz="quarter" idx="12"/>
          </p:nvPr>
        </p:nvSpPr>
        <p:spPr/>
        <p:txBody>
          <a:bodyPr/>
          <a:lstStyle/>
          <a:p>
            <a:fld id="{56065464-DC71-4CE1-8234-D731F4777638}" type="slidenum">
              <a:rPr lang="en-GB" smtClean="0"/>
              <a:t>‹#›</a:t>
            </a:fld>
            <a:endParaRPr lang="en-GB"/>
          </a:p>
        </p:txBody>
      </p:sp>
    </p:spTree>
    <p:extLst>
      <p:ext uri="{BB962C8B-B14F-4D97-AF65-F5344CB8AC3E}">
        <p14:creationId xmlns:p14="http://schemas.microsoft.com/office/powerpoint/2010/main" val="410809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5CE47D-FEC3-4094-8B54-4558F609E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10FF85-57C2-4ECB-8EB0-023D7FE99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E14618-8094-4BBE-83B4-B8F7C352C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4D1AF-D6F7-438D-92D1-4DB13BFF99A2}" type="datetimeFigureOut">
              <a:rPr lang="en-GB" smtClean="0"/>
              <a:t>15/03/2022</a:t>
            </a:fld>
            <a:endParaRPr lang="en-GB"/>
          </a:p>
        </p:txBody>
      </p:sp>
      <p:sp>
        <p:nvSpPr>
          <p:cNvPr id="5" name="Footer Placeholder 4">
            <a:extLst>
              <a:ext uri="{FF2B5EF4-FFF2-40B4-BE49-F238E27FC236}">
                <a16:creationId xmlns:a16="http://schemas.microsoft.com/office/drawing/2014/main" id="{91A0CA58-6E82-4F7A-8A7C-3C2614B7A8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2D70FE-CC37-4FD4-8571-78EFD5B966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65464-DC71-4CE1-8234-D731F4777638}" type="slidenum">
              <a:rPr lang="en-GB" smtClean="0"/>
              <a:t>‹#›</a:t>
            </a:fld>
            <a:endParaRPr lang="en-GB"/>
          </a:p>
        </p:txBody>
      </p:sp>
    </p:spTree>
    <p:extLst>
      <p:ext uri="{BB962C8B-B14F-4D97-AF65-F5344CB8AC3E}">
        <p14:creationId xmlns:p14="http://schemas.microsoft.com/office/powerpoint/2010/main" val="238319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F834C-7274-4145-9951-A522D9B630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31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173DF-1034-4535-93BD-AF597F33F4FB}"/>
              </a:ext>
            </a:extLst>
          </p:cNvPr>
          <p:cNvPicPr>
            <a:picLocks noChangeAspect="1"/>
          </p:cNvPicPr>
          <p:nvPr/>
        </p:nvPicPr>
        <p:blipFill rotWithShape="1">
          <a:blip r:embed="rId2"/>
          <a:srcRect l="5680" r="5558"/>
          <a:stretch/>
        </p:blipFill>
        <p:spPr>
          <a:xfrm>
            <a:off x="692458" y="0"/>
            <a:ext cx="10821880" cy="6858000"/>
          </a:xfrm>
          <a:prstGeom prst="rect">
            <a:avLst/>
          </a:prstGeom>
        </p:spPr>
      </p:pic>
    </p:spTree>
    <p:extLst>
      <p:ext uri="{BB962C8B-B14F-4D97-AF65-F5344CB8AC3E}">
        <p14:creationId xmlns:p14="http://schemas.microsoft.com/office/powerpoint/2010/main" val="211787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25B462-7B15-4418-8401-4ECDE9CB0071}"/>
              </a:ext>
            </a:extLst>
          </p:cNvPr>
          <p:cNvPicPr>
            <a:picLocks noChangeAspect="1"/>
          </p:cNvPicPr>
          <p:nvPr/>
        </p:nvPicPr>
        <p:blipFill rotWithShape="1">
          <a:blip r:embed="rId2"/>
          <a:srcRect l="10923" t="17605" r="11019" b="1748"/>
          <a:stretch/>
        </p:blipFill>
        <p:spPr>
          <a:xfrm>
            <a:off x="958788" y="688092"/>
            <a:ext cx="10653204" cy="6191181"/>
          </a:xfrm>
          <a:prstGeom prst="rect">
            <a:avLst/>
          </a:prstGeom>
        </p:spPr>
      </p:pic>
      <p:sp>
        <p:nvSpPr>
          <p:cNvPr id="3" name="TextBox 2">
            <a:extLst>
              <a:ext uri="{FF2B5EF4-FFF2-40B4-BE49-F238E27FC236}">
                <a16:creationId xmlns:a16="http://schemas.microsoft.com/office/drawing/2014/main" id="{ABBC415A-B687-41A1-91D5-D2AE5B9AF6CE}"/>
              </a:ext>
            </a:extLst>
          </p:cNvPr>
          <p:cNvSpPr txBox="1"/>
          <p:nvPr/>
        </p:nvSpPr>
        <p:spPr>
          <a:xfrm>
            <a:off x="124287" y="62144"/>
            <a:ext cx="4474346" cy="369332"/>
          </a:xfrm>
          <a:prstGeom prst="rect">
            <a:avLst/>
          </a:prstGeom>
          <a:solidFill>
            <a:srgbClr val="FF0000"/>
          </a:solidFill>
        </p:spPr>
        <p:txBody>
          <a:bodyPr wrap="square" rtlCol="0">
            <a:spAutoFit/>
          </a:bodyPr>
          <a:lstStyle/>
          <a:p>
            <a:r>
              <a:rPr lang="en-US" b="1" dirty="0"/>
              <a:t>A Typical Year 10 Summer Homework Task 1</a:t>
            </a:r>
            <a:endParaRPr lang="en-GB" b="1" dirty="0"/>
          </a:p>
        </p:txBody>
      </p:sp>
      <p:sp>
        <p:nvSpPr>
          <p:cNvPr id="4" name="TextBox 3">
            <a:extLst>
              <a:ext uri="{FF2B5EF4-FFF2-40B4-BE49-F238E27FC236}">
                <a16:creationId xmlns:a16="http://schemas.microsoft.com/office/drawing/2014/main" id="{6D0D0269-4787-471E-AB09-51AF9ACE6A7E}"/>
              </a:ext>
            </a:extLst>
          </p:cNvPr>
          <p:cNvSpPr txBox="1"/>
          <p:nvPr/>
        </p:nvSpPr>
        <p:spPr>
          <a:xfrm>
            <a:off x="4705165" y="62144"/>
            <a:ext cx="6906827" cy="707886"/>
          </a:xfrm>
          <a:prstGeom prst="rect">
            <a:avLst/>
          </a:prstGeom>
          <a:noFill/>
          <a:ln>
            <a:solidFill>
              <a:schemeClr val="tx1"/>
            </a:solidFill>
          </a:ln>
        </p:spPr>
        <p:txBody>
          <a:bodyPr wrap="square" rtlCol="0">
            <a:spAutoFit/>
          </a:bodyPr>
          <a:lstStyle/>
          <a:p>
            <a:r>
              <a:rPr lang="en-US" sz="2000" b="1" dirty="0">
                <a:latin typeface="Times New Roman" panose="02020603050405020304" pitchFamily="18" charset="0"/>
                <a:cs typeface="Times New Roman" panose="02020603050405020304" pitchFamily="18" charset="0"/>
              </a:rPr>
              <a:t>Look at the glossary attached and </a:t>
            </a:r>
            <a:r>
              <a:rPr lang="en-US" sz="2000" b="1" dirty="0" err="1">
                <a:latin typeface="Times New Roman" panose="02020603050405020304" pitchFamily="18" charset="0"/>
                <a:cs typeface="Times New Roman" panose="02020603050405020304" pitchFamily="18" charset="0"/>
              </a:rPr>
              <a:t>familiarise</a:t>
            </a:r>
            <a:r>
              <a:rPr lang="en-US" sz="2000" b="1" dirty="0">
                <a:latin typeface="Times New Roman" panose="02020603050405020304" pitchFamily="18" charset="0"/>
                <a:cs typeface="Times New Roman" panose="02020603050405020304" pitchFamily="18" charset="0"/>
              </a:rPr>
              <a:t> yourself with the key words and some of the subject specific terminology.</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990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EC4672-DE6D-40C5-BA68-E9A0A440B4E1}"/>
              </a:ext>
            </a:extLst>
          </p:cNvPr>
          <p:cNvPicPr>
            <a:picLocks noChangeAspect="1"/>
          </p:cNvPicPr>
          <p:nvPr/>
        </p:nvPicPr>
        <p:blipFill rotWithShape="1">
          <a:blip r:embed="rId2"/>
          <a:srcRect l="11796" t="2460" r="11821" b="1100"/>
          <a:stretch/>
        </p:blipFill>
        <p:spPr>
          <a:xfrm>
            <a:off x="967667" y="122068"/>
            <a:ext cx="9312676" cy="6613864"/>
          </a:xfrm>
          <a:prstGeom prst="rect">
            <a:avLst/>
          </a:prstGeom>
        </p:spPr>
      </p:pic>
    </p:spTree>
    <p:extLst>
      <p:ext uri="{BB962C8B-B14F-4D97-AF65-F5344CB8AC3E}">
        <p14:creationId xmlns:p14="http://schemas.microsoft.com/office/powerpoint/2010/main" val="111117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4DC176-42D2-4C21-A55F-7BBE7E6F9CFC}"/>
              </a:ext>
            </a:extLst>
          </p:cNvPr>
          <p:cNvPicPr>
            <a:picLocks noChangeAspect="1"/>
          </p:cNvPicPr>
          <p:nvPr/>
        </p:nvPicPr>
        <p:blipFill rotWithShape="1">
          <a:blip r:embed="rId2"/>
          <a:srcRect l="8228" t="20324" r="8471" b="5631"/>
          <a:stretch/>
        </p:blipFill>
        <p:spPr>
          <a:xfrm>
            <a:off x="1003176" y="1393794"/>
            <a:ext cx="10156055" cy="5078027"/>
          </a:xfrm>
          <a:prstGeom prst="rect">
            <a:avLst/>
          </a:prstGeom>
        </p:spPr>
      </p:pic>
      <p:sp>
        <p:nvSpPr>
          <p:cNvPr id="3" name="TextBox 2">
            <a:extLst>
              <a:ext uri="{FF2B5EF4-FFF2-40B4-BE49-F238E27FC236}">
                <a16:creationId xmlns:a16="http://schemas.microsoft.com/office/drawing/2014/main" id="{B9710480-388E-4B7E-84C7-1A7DE592AA74}"/>
              </a:ext>
            </a:extLst>
          </p:cNvPr>
          <p:cNvSpPr txBox="1"/>
          <p:nvPr/>
        </p:nvSpPr>
        <p:spPr>
          <a:xfrm>
            <a:off x="124286" y="62144"/>
            <a:ext cx="4492101" cy="369332"/>
          </a:xfrm>
          <a:prstGeom prst="rect">
            <a:avLst/>
          </a:prstGeom>
          <a:solidFill>
            <a:srgbClr val="FF0000"/>
          </a:solidFill>
        </p:spPr>
        <p:txBody>
          <a:bodyPr wrap="square" rtlCol="0">
            <a:spAutoFit/>
          </a:bodyPr>
          <a:lstStyle/>
          <a:p>
            <a:r>
              <a:rPr lang="en-US" b="1" dirty="0"/>
              <a:t>A Typical Year 10 Summer Homework Task 2</a:t>
            </a:r>
            <a:endParaRPr lang="en-GB" b="1" dirty="0"/>
          </a:p>
        </p:txBody>
      </p:sp>
    </p:spTree>
    <p:extLst>
      <p:ext uri="{BB962C8B-B14F-4D97-AF65-F5344CB8AC3E}">
        <p14:creationId xmlns:p14="http://schemas.microsoft.com/office/powerpoint/2010/main" val="369193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6B8AA-FB88-454D-92BC-B842C998F098}"/>
              </a:ext>
            </a:extLst>
          </p:cNvPr>
          <p:cNvSpPr/>
          <p:nvPr/>
        </p:nvSpPr>
        <p:spPr>
          <a:xfrm>
            <a:off x="1041645" y="328838"/>
            <a:ext cx="9673701" cy="3416320"/>
          </a:xfrm>
          <a:prstGeom prst="rect">
            <a:avLst/>
          </a:prstGeom>
          <a:solidFill>
            <a:srgbClr val="FF0000"/>
          </a:solidFill>
        </p:spPr>
        <p:txBody>
          <a:bodyPr wrap="square">
            <a:spAutoFit/>
          </a:bodyPr>
          <a:lstStyle/>
          <a:p>
            <a:pPr>
              <a:spcAft>
                <a:spcPts val="0"/>
              </a:spcAft>
            </a:pPr>
            <a:r>
              <a:rPr lang="en-GB" sz="2400" b="1" u="sng" dirty="0">
                <a:latin typeface="Calibri" panose="020F0502020204030204" pitchFamily="34" charset="0"/>
                <a:ea typeface="Calibri" panose="020F0502020204030204" pitchFamily="34" charset="0"/>
                <a:cs typeface="Times New Roman" panose="02020603050405020304" pitchFamily="18" charset="0"/>
              </a:rPr>
              <a:t>Links to further study at KS5 and beyond</a:t>
            </a:r>
            <a:endParaRPr lang="en-GB" sz="24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b="1" dirty="0">
                <a:latin typeface="Calibri" panose="020F0502020204030204" pitchFamily="34" charset="0"/>
                <a:ea typeface="Calibri" panose="020F0502020204030204" pitchFamily="34" charset="0"/>
                <a:cs typeface="Times New Roman" panose="02020603050405020304" pitchFamily="18" charset="0"/>
              </a:rPr>
              <a:t>After completing the WJEC Vocational Award in Hospitality and Catering you may be interested in progressing to other qualifications relevant to working in the sector, such as: - </a:t>
            </a:r>
          </a:p>
          <a:p>
            <a:pPr>
              <a:spcAft>
                <a:spcPts val="0"/>
              </a:spcAft>
            </a:pPr>
            <a:r>
              <a:rPr lang="en-GB" sz="2400" b="1"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Symbol" panose="05050102010706020507" pitchFamily="18" charset="2"/>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WJEC Level 3 Applied Certificate/Diploma in Food Science and Nutrition </a:t>
            </a:r>
          </a:p>
          <a:p>
            <a:pPr marL="342900" lvl="0" indent="-342900">
              <a:spcAft>
                <a:spcPts val="0"/>
              </a:spcAft>
              <a:buFont typeface="Symbol" panose="05050102010706020507" pitchFamily="18" charset="2"/>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Level 2/Level 3 Diplomas in Hospitality and Catering </a:t>
            </a:r>
          </a:p>
          <a:p>
            <a:pPr marL="342900" lvl="0" indent="-342900">
              <a:spcAft>
                <a:spcPts val="0"/>
              </a:spcAft>
              <a:buFont typeface="Symbol" panose="05050102010706020507" pitchFamily="18" charset="2"/>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Level 2/Level 3 Diplomas in Professional Cooking </a:t>
            </a:r>
          </a:p>
          <a:p>
            <a:pPr marL="342900" lvl="0" indent="-342900">
              <a:spcAft>
                <a:spcPts val="0"/>
              </a:spcAft>
              <a:buFont typeface="Symbol" panose="05050102010706020507" pitchFamily="18" charset="2"/>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Level 3 Diploma in Hospitality and Tourism Management.</a:t>
            </a:r>
          </a:p>
        </p:txBody>
      </p:sp>
    </p:spTree>
    <p:extLst>
      <p:ext uri="{BB962C8B-B14F-4D97-AF65-F5344CB8AC3E}">
        <p14:creationId xmlns:p14="http://schemas.microsoft.com/office/powerpoint/2010/main" val="3200659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D79090-F5ED-4C19-9D0F-F09D8BD5029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5D3CEDD-B598-4DAD-B408-E78A868B101D}"/>
              </a:ext>
            </a:extLst>
          </p:cNvPr>
          <p:cNvSpPr/>
          <p:nvPr/>
        </p:nvSpPr>
        <p:spPr>
          <a:xfrm>
            <a:off x="66581" y="0"/>
            <a:ext cx="9673701" cy="461665"/>
          </a:xfrm>
          <a:prstGeom prst="rect">
            <a:avLst/>
          </a:prstGeom>
          <a:solidFill>
            <a:srgbClr val="FF0000"/>
          </a:solidFill>
        </p:spPr>
        <p:txBody>
          <a:bodyPr wrap="square">
            <a:spAutoFit/>
          </a:bodyPr>
          <a:lstStyle/>
          <a:p>
            <a:pPr>
              <a:spcAft>
                <a:spcPts val="0"/>
              </a:spcAft>
            </a:pPr>
            <a:r>
              <a:rPr lang="en-GB" sz="2400" b="1" u="sng" dirty="0">
                <a:latin typeface="Calibri" panose="020F0502020204030204" pitchFamily="34" charset="0"/>
                <a:ea typeface="Calibri" panose="020F0502020204030204" pitchFamily="34" charset="0"/>
                <a:cs typeface="Times New Roman" panose="02020603050405020304" pitchFamily="18" charset="0"/>
              </a:rPr>
              <a:t>Links to future careers</a:t>
            </a:r>
            <a:endParaRPr lang="en-GB"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683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297B6A-1D0A-4F2F-AF2C-31A6DF73575E}"/>
              </a:ext>
            </a:extLst>
          </p:cNvPr>
          <p:cNvPicPr>
            <a:picLocks noChangeAspect="1"/>
          </p:cNvPicPr>
          <p:nvPr/>
        </p:nvPicPr>
        <p:blipFill rotWithShape="1">
          <a:blip r:embed="rId2"/>
          <a:srcRect l="38083" t="11003" r="3591" b="36957"/>
          <a:stretch/>
        </p:blipFill>
        <p:spPr>
          <a:xfrm>
            <a:off x="4528976" y="149319"/>
            <a:ext cx="7111014" cy="3568823"/>
          </a:xfrm>
          <a:prstGeom prst="rect">
            <a:avLst/>
          </a:prstGeom>
        </p:spPr>
      </p:pic>
      <p:sp>
        <p:nvSpPr>
          <p:cNvPr id="3" name="TextBox 2">
            <a:extLst>
              <a:ext uri="{FF2B5EF4-FFF2-40B4-BE49-F238E27FC236}">
                <a16:creationId xmlns:a16="http://schemas.microsoft.com/office/drawing/2014/main" id="{4C34E6BB-5786-4206-B768-47F24E7C1A67}"/>
              </a:ext>
            </a:extLst>
          </p:cNvPr>
          <p:cNvSpPr txBox="1"/>
          <p:nvPr/>
        </p:nvSpPr>
        <p:spPr>
          <a:xfrm>
            <a:off x="665826" y="3915350"/>
            <a:ext cx="10830758" cy="2308324"/>
          </a:xfrm>
          <a:prstGeom prst="rect">
            <a:avLst/>
          </a:prstGeom>
          <a:noFill/>
        </p:spPr>
        <p:txBody>
          <a:bodyPr wrap="square" rtlCol="0">
            <a:spAutoFit/>
          </a:bodyPr>
          <a:lstStyle/>
          <a:p>
            <a:r>
              <a:rPr lang="en-US" dirty="0"/>
              <a:t>I hope this introduction has given you a good insight into this exciting course and look forward to teaching many potentially </a:t>
            </a:r>
            <a:r>
              <a:rPr lang="en-US"/>
              <a:t>interested students in </a:t>
            </a:r>
            <a:r>
              <a:rPr lang="en-US" dirty="0"/>
              <a:t>September 2022.  For further details and information regarding the course, please feel free to come and see me for an informal discussion to discuss whether or not the course is the right one for you.  You will also be provided with more visual information on the Options Evening.</a:t>
            </a:r>
          </a:p>
          <a:p>
            <a:endParaRPr lang="en-US" dirty="0"/>
          </a:p>
          <a:p>
            <a:pPr algn="ctr"/>
            <a:r>
              <a:rPr lang="en-US" b="1" dirty="0"/>
              <a:t>Mr. D. Kajoo (Teacher of Hospitality &amp; Catering)</a:t>
            </a:r>
          </a:p>
          <a:p>
            <a:pPr algn="ctr"/>
            <a:endParaRPr lang="en-US" b="1" dirty="0"/>
          </a:p>
          <a:p>
            <a:pPr algn="ctr"/>
            <a:endParaRPr lang="en-GB" b="1" dirty="0"/>
          </a:p>
        </p:txBody>
      </p:sp>
      <p:sp>
        <p:nvSpPr>
          <p:cNvPr id="4" name="Rectangle 3">
            <a:extLst>
              <a:ext uri="{FF2B5EF4-FFF2-40B4-BE49-F238E27FC236}">
                <a16:creationId xmlns:a16="http://schemas.microsoft.com/office/drawing/2014/main" id="{2AB6070D-06E1-46F3-8536-236B39A771B0}"/>
              </a:ext>
            </a:extLst>
          </p:cNvPr>
          <p:cNvSpPr/>
          <p:nvPr/>
        </p:nvSpPr>
        <p:spPr>
          <a:xfrm>
            <a:off x="4280631" y="5843700"/>
            <a:ext cx="363073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Picture 4">
            <a:extLst>
              <a:ext uri="{FF2B5EF4-FFF2-40B4-BE49-F238E27FC236}">
                <a16:creationId xmlns:a16="http://schemas.microsoft.com/office/drawing/2014/main" id="{58C5C8AF-B97E-4ACF-B30E-C6B572E4BA03}"/>
              </a:ext>
            </a:extLst>
          </p:cNvPr>
          <p:cNvPicPr>
            <a:picLocks noChangeAspect="1"/>
          </p:cNvPicPr>
          <p:nvPr/>
        </p:nvPicPr>
        <p:blipFill rotWithShape="1">
          <a:blip r:embed="rId2"/>
          <a:srcRect l="5170" t="11003" r="64247" b="36957"/>
          <a:stretch/>
        </p:blipFill>
        <p:spPr>
          <a:xfrm>
            <a:off x="552010" y="149319"/>
            <a:ext cx="3728621" cy="3568823"/>
          </a:xfrm>
          <a:prstGeom prst="rect">
            <a:avLst/>
          </a:prstGeom>
        </p:spPr>
      </p:pic>
    </p:spTree>
    <p:extLst>
      <p:ext uri="{BB962C8B-B14F-4D97-AF65-F5344CB8AC3E}">
        <p14:creationId xmlns:p14="http://schemas.microsoft.com/office/powerpoint/2010/main" val="31766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75655C-154C-4A05-A62E-4D39AE7D1BC8}"/>
              </a:ext>
            </a:extLst>
          </p:cNvPr>
          <p:cNvPicPr>
            <a:picLocks noChangeAspect="1"/>
          </p:cNvPicPr>
          <p:nvPr/>
        </p:nvPicPr>
        <p:blipFill rotWithShape="1">
          <a:blip r:embed="rId2"/>
          <a:srcRect l="5826" r="6141"/>
          <a:stretch/>
        </p:blipFill>
        <p:spPr>
          <a:xfrm>
            <a:off x="710214" y="0"/>
            <a:ext cx="10733103" cy="6858000"/>
          </a:xfrm>
          <a:prstGeom prst="rect">
            <a:avLst/>
          </a:prstGeom>
        </p:spPr>
      </p:pic>
    </p:spTree>
    <p:extLst>
      <p:ext uri="{BB962C8B-B14F-4D97-AF65-F5344CB8AC3E}">
        <p14:creationId xmlns:p14="http://schemas.microsoft.com/office/powerpoint/2010/main" val="390381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56E98-862D-4428-B0D0-0BAEF4250FEC}"/>
              </a:ext>
            </a:extLst>
          </p:cNvPr>
          <p:cNvPicPr>
            <a:picLocks noChangeAspect="1"/>
          </p:cNvPicPr>
          <p:nvPr/>
        </p:nvPicPr>
        <p:blipFill rotWithShape="1">
          <a:blip r:embed="rId2"/>
          <a:srcRect l="2476" t="14497" r="18229" b="4855"/>
          <a:stretch/>
        </p:blipFill>
        <p:spPr>
          <a:xfrm>
            <a:off x="239697" y="41456"/>
            <a:ext cx="11842812" cy="6775088"/>
          </a:xfrm>
          <a:prstGeom prst="rect">
            <a:avLst/>
          </a:prstGeom>
        </p:spPr>
      </p:pic>
    </p:spTree>
    <p:extLst>
      <p:ext uri="{BB962C8B-B14F-4D97-AF65-F5344CB8AC3E}">
        <p14:creationId xmlns:p14="http://schemas.microsoft.com/office/powerpoint/2010/main" val="403205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A148F-D4A3-40F7-935C-0F07D795C4C4}"/>
              </a:ext>
            </a:extLst>
          </p:cNvPr>
          <p:cNvPicPr>
            <a:picLocks noChangeAspect="1"/>
          </p:cNvPicPr>
          <p:nvPr/>
        </p:nvPicPr>
        <p:blipFill rotWithShape="1">
          <a:blip r:embed="rId2"/>
          <a:srcRect l="5024" t="24854" r="4029"/>
          <a:stretch/>
        </p:blipFill>
        <p:spPr>
          <a:xfrm>
            <a:off x="612558" y="1704512"/>
            <a:ext cx="11088211" cy="5153487"/>
          </a:xfrm>
          <a:prstGeom prst="rect">
            <a:avLst/>
          </a:prstGeom>
        </p:spPr>
      </p:pic>
      <p:pic>
        <p:nvPicPr>
          <p:cNvPr id="3" name="Picture 2">
            <a:extLst>
              <a:ext uri="{FF2B5EF4-FFF2-40B4-BE49-F238E27FC236}">
                <a16:creationId xmlns:a16="http://schemas.microsoft.com/office/drawing/2014/main" id="{7D3DB51D-1664-489D-BB78-E430548D2120}"/>
              </a:ext>
            </a:extLst>
          </p:cNvPr>
          <p:cNvPicPr>
            <a:picLocks noChangeAspect="1"/>
          </p:cNvPicPr>
          <p:nvPr/>
        </p:nvPicPr>
        <p:blipFill rotWithShape="1">
          <a:blip r:embed="rId2"/>
          <a:srcRect l="6480" r="7888" b="76570"/>
          <a:stretch/>
        </p:blipFill>
        <p:spPr>
          <a:xfrm>
            <a:off x="790113" y="0"/>
            <a:ext cx="10440139" cy="1606858"/>
          </a:xfrm>
          <a:prstGeom prst="rect">
            <a:avLst/>
          </a:prstGeom>
        </p:spPr>
      </p:pic>
    </p:spTree>
    <p:extLst>
      <p:ext uri="{BB962C8B-B14F-4D97-AF65-F5344CB8AC3E}">
        <p14:creationId xmlns:p14="http://schemas.microsoft.com/office/powerpoint/2010/main" val="322716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684F10-8700-4447-A306-A5793F7C61BF}"/>
              </a:ext>
            </a:extLst>
          </p:cNvPr>
          <p:cNvPicPr>
            <a:picLocks noChangeAspect="1"/>
          </p:cNvPicPr>
          <p:nvPr/>
        </p:nvPicPr>
        <p:blipFill rotWithShape="1">
          <a:blip r:embed="rId2"/>
          <a:srcRect l="5462" t="21488" r="22015" b="6668"/>
          <a:stretch/>
        </p:blipFill>
        <p:spPr>
          <a:xfrm>
            <a:off x="-165717" y="0"/>
            <a:ext cx="12357717" cy="6886078"/>
          </a:xfrm>
          <a:prstGeom prst="rect">
            <a:avLst/>
          </a:prstGeom>
        </p:spPr>
      </p:pic>
    </p:spTree>
    <p:extLst>
      <p:ext uri="{BB962C8B-B14F-4D97-AF65-F5344CB8AC3E}">
        <p14:creationId xmlns:p14="http://schemas.microsoft.com/office/powerpoint/2010/main" val="609476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5A53B9-9542-4F71-9643-76893D5F7870}"/>
              </a:ext>
            </a:extLst>
          </p:cNvPr>
          <p:cNvPicPr>
            <a:picLocks noChangeAspect="1"/>
          </p:cNvPicPr>
          <p:nvPr/>
        </p:nvPicPr>
        <p:blipFill rotWithShape="1">
          <a:blip r:embed="rId2"/>
          <a:srcRect l="5971" r="5704"/>
          <a:stretch/>
        </p:blipFill>
        <p:spPr>
          <a:xfrm>
            <a:off x="727968" y="0"/>
            <a:ext cx="10768615" cy="6858000"/>
          </a:xfrm>
          <a:prstGeom prst="rect">
            <a:avLst/>
          </a:prstGeom>
        </p:spPr>
      </p:pic>
    </p:spTree>
    <p:extLst>
      <p:ext uri="{BB962C8B-B14F-4D97-AF65-F5344CB8AC3E}">
        <p14:creationId xmlns:p14="http://schemas.microsoft.com/office/powerpoint/2010/main" val="198330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8944B3-CAE9-4C9D-8C0D-2C56B42730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2147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418FE1-6520-48B7-B06E-84131A23B6E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88014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3DBFC-FE1D-4AE3-8677-8F79E8E1B472}"/>
              </a:ext>
            </a:extLst>
          </p:cNvPr>
          <p:cNvPicPr>
            <a:picLocks noChangeAspect="1"/>
          </p:cNvPicPr>
          <p:nvPr/>
        </p:nvPicPr>
        <p:blipFill rotWithShape="1">
          <a:blip r:embed="rId2"/>
          <a:srcRect l="6044" r="5922"/>
          <a:stretch/>
        </p:blipFill>
        <p:spPr>
          <a:xfrm>
            <a:off x="736847" y="0"/>
            <a:ext cx="10733104" cy="6858000"/>
          </a:xfrm>
          <a:prstGeom prst="rect">
            <a:avLst/>
          </a:prstGeom>
        </p:spPr>
      </p:pic>
    </p:spTree>
    <p:extLst>
      <p:ext uri="{BB962C8B-B14F-4D97-AF65-F5344CB8AC3E}">
        <p14:creationId xmlns:p14="http://schemas.microsoft.com/office/powerpoint/2010/main" val="2104628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C4F7B9B9346647A1829C0824E1DD63" ma:contentTypeVersion="4" ma:contentTypeDescription="Create a new document." ma:contentTypeScope="" ma:versionID="431988064aaa3a9d3d7723b23f76bdde">
  <xsd:schema xmlns:xsd="http://www.w3.org/2001/XMLSchema" xmlns:xs="http://www.w3.org/2001/XMLSchema" xmlns:p="http://schemas.microsoft.com/office/2006/metadata/properties" xmlns:ns2="abaa17d8-19e1-43d6-9801-888c77d6263d" targetNamespace="http://schemas.microsoft.com/office/2006/metadata/properties" ma:root="true" ma:fieldsID="02b64bf418e1774e4329d0ecb2e34d58" ns2:_="">
    <xsd:import namespace="abaa17d8-19e1-43d6-9801-888c77d626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a17d8-19e1-43d6-9801-888c77d626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573D564-480A-41AB-A541-E92D5F5391AC}"/>
</file>

<file path=customXml/itemProps2.xml><?xml version="1.0" encoding="utf-8"?>
<ds:datastoreItem xmlns:ds="http://schemas.openxmlformats.org/officeDocument/2006/customXml" ds:itemID="{021DAA74-5071-4D1E-BA87-0416E5185219}"/>
</file>

<file path=customXml/itemProps3.xml><?xml version="1.0" encoding="utf-8"?>
<ds:datastoreItem xmlns:ds="http://schemas.openxmlformats.org/officeDocument/2006/customXml" ds:itemID="{1F7D0624-2D51-42FA-AA93-16E110AB0016}"/>
</file>

<file path=docProps/app.xml><?xml version="1.0" encoding="utf-8"?>
<Properties xmlns="http://schemas.openxmlformats.org/officeDocument/2006/extended-properties" xmlns:vt="http://schemas.openxmlformats.org/officeDocument/2006/docPropsVTypes">
  <TotalTime>316</TotalTime>
  <Words>209</Words>
  <Application>Microsoft Office PowerPoint</Application>
  <PresentationFormat>Widescreen</PresentationFormat>
  <Paragraphs>15</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Desraj Kajoo</dc:creator>
  <cp:lastModifiedBy>Desraj Kajoo</cp:lastModifiedBy>
  <cp:revision>10</cp:revision>
  <dcterms:created xsi:type="dcterms:W3CDTF">2022-03-15T10:26:57Z</dcterms:created>
  <dcterms:modified xsi:type="dcterms:W3CDTF">2022-03-15T15:43:47Z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0x0101001BC4F7B9B9346647A1829C0824E1DD63</vt:lpwstr>
  </property>
</Properties>
</file>