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72" r:id="rId18"/>
    <p:sldId id="269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B8B5ADF-0006-8C09-09B9-5A304F47F39B}" v="69" dt="2022-03-13T19:30:45.00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3" d="100"/>
          <a:sy n="73" d="100"/>
        </p:scale>
        <p:origin x="4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orge Ruddle" userId="S::gru@pewsey-vale.wilts.sch.uk::04385685-7790-42d6-92f0-e8babc116f6e" providerId="AD" clId="Web-{8B8B5ADF-0006-8C09-09B9-5A304F47F39B}"/>
    <pc:docChg chg="addSld delSld modSld sldOrd">
      <pc:chgData name="George Ruddle" userId="S::gru@pewsey-vale.wilts.sch.uk::04385685-7790-42d6-92f0-e8babc116f6e" providerId="AD" clId="Web-{8B8B5ADF-0006-8C09-09B9-5A304F47F39B}" dt="2022-03-13T19:30:45.002" v="83"/>
      <pc:docMkLst>
        <pc:docMk/>
      </pc:docMkLst>
      <pc:sldChg chg="addSp delSp modSp ord addAnim delAnim">
        <pc:chgData name="George Ruddle" userId="S::gru@pewsey-vale.wilts.sch.uk::04385685-7790-42d6-92f0-e8babc116f6e" providerId="AD" clId="Web-{8B8B5ADF-0006-8C09-09B9-5A304F47F39B}" dt="2022-03-13T19:29:43.499" v="56"/>
        <pc:sldMkLst>
          <pc:docMk/>
          <pc:sldMk cId="2772227564" sldId="267"/>
        </pc:sldMkLst>
        <pc:spChg chg="add del mod">
          <ac:chgData name="George Ruddle" userId="S::gru@pewsey-vale.wilts.sch.uk::04385685-7790-42d6-92f0-e8babc116f6e" providerId="AD" clId="Web-{8B8B5ADF-0006-8C09-09B9-5A304F47F39B}" dt="2022-03-13T19:29:41.046" v="54"/>
          <ac:spMkLst>
            <pc:docMk/>
            <pc:sldMk cId="2772227564" sldId="267"/>
            <ac:spMk id="4" creationId="{BEAC6DD6-9700-45FA-BCE8-F92A6AF8F5C8}"/>
          </ac:spMkLst>
        </pc:spChg>
        <pc:spChg chg="add del mod">
          <ac:chgData name="George Ruddle" userId="S::gru@pewsey-vale.wilts.sch.uk::04385685-7790-42d6-92f0-e8babc116f6e" providerId="AD" clId="Web-{8B8B5ADF-0006-8C09-09B9-5A304F47F39B}" dt="2022-03-13T19:29:39.670" v="53"/>
          <ac:spMkLst>
            <pc:docMk/>
            <pc:sldMk cId="2772227564" sldId="267"/>
            <ac:spMk id="6" creationId="{4EFBB0BB-94E1-4DF6-AAC2-BB50CF55AD40}"/>
          </ac:spMkLst>
        </pc:spChg>
        <pc:spChg chg="add del">
          <ac:chgData name="George Ruddle" userId="S::gru@pewsey-vale.wilts.sch.uk::04385685-7790-42d6-92f0-e8babc116f6e" providerId="AD" clId="Web-{8B8B5ADF-0006-8C09-09B9-5A304F47F39B}" dt="2022-03-13T19:29:39.670" v="53"/>
          <ac:spMkLst>
            <pc:docMk/>
            <pc:sldMk cId="2772227564" sldId="267"/>
            <ac:spMk id="7" creationId="{00000000-0000-0000-0000-000000000000}"/>
          </ac:spMkLst>
        </pc:spChg>
        <pc:spChg chg="add del mod">
          <ac:chgData name="George Ruddle" userId="S::gru@pewsey-vale.wilts.sch.uk::04385685-7790-42d6-92f0-e8babc116f6e" providerId="AD" clId="Web-{8B8B5ADF-0006-8C09-09B9-5A304F47F39B}" dt="2022-03-13T19:29:42.139" v="55" actId="20577"/>
          <ac:spMkLst>
            <pc:docMk/>
            <pc:sldMk cId="2772227564" sldId="267"/>
            <ac:spMk id="8" creationId="{00000000-0000-0000-0000-000000000000}"/>
          </ac:spMkLst>
        </pc:spChg>
        <pc:spChg chg="add del mod">
          <ac:chgData name="George Ruddle" userId="S::gru@pewsey-vale.wilts.sch.uk::04385685-7790-42d6-92f0-e8babc116f6e" providerId="AD" clId="Web-{8B8B5ADF-0006-8C09-09B9-5A304F47F39B}" dt="2022-03-13T19:29:38.514" v="52"/>
          <ac:spMkLst>
            <pc:docMk/>
            <pc:sldMk cId="2772227564" sldId="267"/>
            <ac:spMk id="10" creationId="{49E6ECC7-0BB0-44B7-99E8-8897AB04E260}"/>
          </ac:spMkLst>
        </pc:spChg>
        <pc:picChg chg="add del">
          <ac:chgData name="George Ruddle" userId="S::gru@pewsey-vale.wilts.sch.uk::04385685-7790-42d6-92f0-e8babc116f6e" providerId="AD" clId="Web-{8B8B5ADF-0006-8C09-09B9-5A304F47F39B}" dt="2022-03-13T19:28:17.603" v="31"/>
          <ac:picMkLst>
            <pc:docMk/>
            <pc:sldMk cId="2772227564" sldId="267"/>
            <ac:picMk id="2" creationId="{00000000-0000-0000-0000-000000000000}"/>
          </ac:picMkLst>
        </pc:picChg>
      </pc:sldChg>
      <pc:sldChg chg="addSp delSp modSp add del ord addAnim delAnim">
        <pc:chgData name="George Ruddle" userId="S::gru@pewsey-vale.wilts.sch.uk::04385685-7790-42d6-92f0-e8babc116f6e" providerId="AD" clId="Web-{8B8B5ADF-0006-8C09-09B9-5A304F47F39B}" dt="2022-03-13T19:30:11.063" v="81"/>
        <pc:sldMkLst>
          <pc:docMk/>
          <pc:sldMk cId="2606926194" sldId="268"/>
        </pc:sldMkLst>
        <pc:spChg chg="mod">
          <ac:chgData name="George Ruddle" userId="S::gru@pewsey-vale.wilts.sch.uk::04385685-7790-42d6-92f0-e8babc116f6e" providerId="AD" clId="Web-{8B8B5ADF-0006-8C09-09B9-5A304F47F39B}" dt="2022-03-13T19:29:58.609" v="63" actId="20577"/>
          <ac:spMkLst>
            <pc:docMk/>
            <pc:sldMk cId="2606926194" sldId="268"/>
            <ac:spMk id="2" creationId="{00000000-0000-0000-0000-000000000000}"/>
          </ac:spMkLst>
        </pc:spChg>
        <pc:spChg chg="add del mod">
          <ac:chgData name="George Ruddle" userId="S::gru@pewsey-vale.wilts.sch.uk::04385685-7790-42d6-92f0-e8babc116f6e" providerId="AD" clId="Web-{8B8B5ADF-0006-8C09-09B9-5A304F47F39B}" dt="2022-03-13T19:30:01.422" v="80" actId="20577"/>
          <ac:spMkLst>
            <pc:docMk/>
            <pc:sldMk cId="2606926194" sldId="268"/>
            <ac:spMk id="3" creationId="{00000000-0000-0000-0000-000000000000}"/>
          </ac:spMkLst>
        </pc:spChg>
      </pc:sldChg>
      <pc:sldChg chg="new del ord">
        <pc:chgData name="George Ruddle" userId="S::gru@pewsey-vale.wilts.sch.uk::04385685-7790-42d6-92f0-e8babc116f6e" providerId="AD" clId="Web-{8B8B5ADF-0006-8C09-09B9-5A304F47F39B}" dt="2022-03-13T19:26:57.724" v="4"/>
        <pc:sldMkLst>
          <pc:docMk/>
          <pc:sldMk cId="3665857828" sldId="270"/>
        </pc:sldMkLst>
      </pc:sldChg>
      <pc:sldChg chg="add del ord replId">
        <pc:chgData name="George Ruddle" userId="S::gru@pewsey-vale.wilts.sch.uk::04385685-7790-42d6-92f0-e8babc116f6e" providerId="AD" clId="Web-{8B8B5ADF-0006-8C09-09B9-5A304F47F39B}" dt="2022-03-13T19:30:45.002" v="83"/>
        <pc:sldMkLst>
          <pc:docMk/>
          <pc:sldMk cId="2614828347" sldId="271"/>
        </pc:sldMkLst>
      </pc:sldChg>
      <pc:sldChg chg="add">
        <pc:chgData name="George Ruddle" userId="S::gru@pewsey-vale.wilts.sch.uk::04385685-7790-42d6-92f0-e8babc116f6e" providerId="AD" clId="Web-{8B8B5ADF-0006-8C09-09B9-5A304F47F39B}" dt="2022-03-13T19:30:22.829" v="82"/>
        <pc:sldMkLst>
          <pc:docMk/>
          <pc:sldMk cId="532201288" sldId="272"/>
        </pc:sldMkLst>
      </pc:sldChg>
      <pc:sldChg chg="add del replId">
        <pc:chgData name="George Ruddle" userId="S::gru@pewsey-vale.wilts.sch.uk::04385685-7790-42d6-92f0-e8babc116f6e" providerId="AD" clId="Web-{8B8B5ADF-0006-8C09-09B9-5A304F47F39B}" dt="2022-03-13T19:29:46.827" v="57"/>
        <pc:sldMkLst>
          <pc:docMk/>
          <pc:sldMk cId="2647071618" sldId="27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61816-A6E3-411D-BB92-E1F907F796BB}" type="datetimeFigureOut">
              <a:rPr lang="en-GB" smtClean="0"/>
              <a:t>13/03/2022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E7FF2-6A23-4659-9ACB-D0F02A2607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4669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61816-A6E3-411D-BB92-E1F907F796BB}" type="datetimeFigureOut">
              <a:rPr lang="en-GB" smtClean="0"/>
              <a:t>13/03/2022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E7FF2-6A23-4659-9ACB-D0F02A2607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6060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61816-A6E3-411D-BB92-E1F907F796BB}" type="datetimeFigureOut">
              <a:rPr lang="en-GB" smtClean="0"/>
              <a:t>13/03/2022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E7FF2-6A23-4659-9ACB-D0F02A2607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2696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61816-A6E3-411D-BB92-E1F907F796BB}" type="datetimeFigureOut">
              <a:rPr lang="en-GB" smtClean="0"/>
              <a:t>13/03/2022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E7FF2-6A23-4659-9ACB-D0F02A2607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7517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61816-A6E3-411D-BB92-E1F907F796BB}" type="datetimeFigureOut">
              <a:rPr lang="en-GB" smtClean="0"/>
              <a:t>13/03/2022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E7FF2-6A23-4659-9ACB-D0F02A2607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2321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61816-A6E3-411D-BB92-E1F907F796BB}" type="datetimeFigureOut">
              <a:rPr lang="en-GB" smtClean="0"/>
              <a:t>13/03/2022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E7FF2-6A23-4659-9ACB-D0F02A2607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8681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61816-A6E3-411D-BB92-E1F907F796BB}" type="datetimeFigureOut">
              <a:rPr lang="en-GB" smtClean="0"/>
              <a:t>13/03/2022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E7FF2-6A23-4659-9ACB-D0F02A2607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95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61816-A6E3-411D-BB92-E1F907F796BB}" type="datetimeFigureOut">
              <a:rPr lang="en-GB" smtClean="0"/>
              <a:t>13/03/2022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E7FF2-6A23-4659-9ACB-D0F02A2607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3333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61816-A6E3-411D-BB92-E1F907F796BB}" type="datetimeFigureOut">
              <a:rPr lang="en-GB" smtClean="0"/>
              <a:t>13/03/2022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E7FF2-6A23-4659-9ACB-D0F02A2607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5760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61816-A6E3-411D-BB92-E1F907F796BB}" type="datetimeFigureOut">
              <a:rPr lang="en-GB" smtClean="0"/>
              <a:t>13/03/2022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E7FF2-6A23-4659-9ACB-D0F02A2607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433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61816-A6E3-411D-BB92-E1F907F796BB}" type="datetimeFigureOut">
              <a:rPr lang="en-GB" smtClean="0"/>
              <a:t>13/03/2022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E7FF2-6A23-4659-9ACB-D0F02A2607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9703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961816-A6E3-411D-BB92-E1F907F796BB}" type="datetimeFigureOut">
              <a:rPr lang="en-GB" smtClean="0"/>
              <a:t>13/03/2022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E7FF2-6A23-4659-9ACB-D0F02A2607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6952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4.jp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hyperlink" Target="https://www.aqa.org.uk/subjects/physical-education/gcse/physical-education-8582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788" y="185737"/>
            <a:ext cx="2143125" cy="2143125"/>
          </a:xfrm>
          <a:prstGeom prst="rect">
            <a:avLst/>
          </a:prstGeo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GB" sz="4800" dirty="0">
                <a:solidFill>
                  <a:srgbClr val="522E92"/>
                </a:solidFill>
                <a:latin typeface="AQAChevinPro-Light"/>
              </a:rPr>
              <a:t>GCSE</a:t>
            </a:r>
          </a:p>
          <a:p>
            <a:r>
              <a:rPr lang="en-GB" sz="4800" b="1" dirty="0">
                <a:solidFill>
                  <a:srgbClr val="8689C3"/>
                </a:solidFill>
                <a:latin typeface="AQAChevinPro-DemiBold"/>
              </a:rPr>
              <a:t>PHYSICAL</a:t>
            </a:r>
          </a:p>
          <a:p>
            <a:r>
              <a:rPr lang="en-GB" sz="4800" b="1" dirty="0">
                <a:solidFill>
                  <a:srgbClr val="8689C3"/>
                </a:solidFill>
                <a:latin typeface="AQAChevinPro-DemiBold"/>
              </a:rPr>
              <a:t>EDUCATION</a:t>
            </a:r>
          </a:p>
          <a:p>
            <a:r>
              <a:rPr lang="en-GB" sz="2400" b="0" i="0" u="none" strike="noStrike" baseline="0" dirty="0">
                <a:solidFill>
                  <a:srgbClr val="522E92"/>
                </a:solidFill>
                <a:latin typeface="AQAChevinPro-Light"/>
              </a:rPr>
              <a:t>(8582)</a:t>
            </a:r>
            <a:endParaRPr lang="en-GB" sz="4800" dirty="0"/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473700" y="243328"/>
            <a:ext cx="5448299" cy="6199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12628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03" y="261258"/>
            <a:ext cx="11947589" cy="634854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NEA: Practical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9016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3500" dirty="0"/>
              <a:t>BE AWARE</a:t>
            </a:r>
          </a:p>
          <a:p>
            <a:r>
              <a:rPr lang="en-GB" dirty="0"/>
              <a:t>We will not be covering all (or even most) of these activities, but a combination of the most appropriate</a:t>
            </a:r>
          </a:p>
          <a:p>
            <a:r>
              <a:rPr lang="en-GB" dirty="0"/>
              <a:t>If you choose an activity that is completed off-site, then audio visual evidence is required for all elements of the criteria</a:t>
            </a:r>
          </a:p>
          <a:p>
            <a:r>
              <a:rPr lang="en-GB" dirty="0"/>
              <a:t>There are a number of restrictions over the use of certain activities, for example:</a:t>
            </a:r>
          </a:p>
          <a:p>
            <a:pPr marL="0" indent="0">
              <a:buNone/>
            </a:pPr>
            <a:r>
              <a:rPr lang="en-GB" dirty="0"/>
              <a:t>	You cannot use the same activity as a team and an individual activity 	e.g. Tennis (doubles tennis and singles tennis)</a:t>
            </a:r>
          </a:p>
          <a:p>
            <a:pPr marL="0" indent="0">
              <a:buNone/>
            </a:pPr>
            <a:r>
              <a:rPr lang="en-GB" dirty="0"/>
              <a:t>	Some combinations of activities are not allowed e.g. Rhythmic 	Gymnastics and Dance</a:t>
            </a:r>
          </a:p>
          <a:p>
            <a:pPr marL="0" indent="0">
              <a:buNone/>
            </a:pPr>
            <a:r>
              <a:rPr lang="en-GB" dirty="0"/>
              <a:t>	Skiing and snowboarding CANNOT be on dry slopes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4549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lum bright="70000" contrast="-70000"/>
          </a:blip>
          <a:stretch>
            <a:fillRect/>
          </a:stretch>
        </p:blipFill>
        <p:spPr>
          <a:xfrm>
            <a:off x="665163" y="1800686"/>
            <a:ext cx="5169348" cy="485678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1690688"/>
            <a:ext cx="5183188" cy="496678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GCSE PE Lessons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Theory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Classroom based</a:t>
            </a:r>
          </a:p>
          <a:p>
            <a:r>
              <a:rPr lang="en-GB" dirty="0"/>
              <a:t>Linked to practical activities/learning</a:t>
            </a:r>
          </a:p>
          <a:p>
            <a:r>
              <a:rPr lang="en-GB" dirty="0"/>
              <a:t>Research, investigation, report/note writing, exam style questions</a:t>
            </a:r>
          </a:p>
          <a:p>
            <a:r>
              <a:rPr lang="en-GB" dirty="0"/>
              <a:t>Folder of work produced</a:t>
            </a:r>
          </a:p>
          <a:p>
            <a:r>
              <a:rPr lang="en-GB" dirty="0"/>
              <a:t>Preparation for the 2 written exams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Practical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>
          <a:xfrm>
            <a:off x="6172200" y="2505074"/>
            <a:ext cx="5183188" cy="4152399"/>
          </a:xfrm>
        </p:spPr>
        <p:txBody>
          <a:bodyPr>
            <a:noAutofit/>
          </a:bodyPr>
          <a:lstStyle/>
          <a:p>
            <a:r>
              <a:rPr lang="en-GB" dirty="0"/>
              <a:t>Practical based</a:t>
            </a:r>
          </a:p>
          <a:p>
            <a:r>
              <a:rPr lang="en-GB" dirty="0"/>
              <a:t>Development of ability and aptitude in sporting activities</a:t>
            </a:r>
          </a:p>
          <a:p>
            <a:r>
              <a:rPr lang="en-GB" dirty="0"/>
              <a:t>Demonstration of appropriate skills, techniques, ‘game play’ and understanding</a:t>
            </a:r>
          </a:p>
          <a:p>
            <a:r>
              <a:rPr lang="en-GB" dirty="0"/>
              <a:t>Practical will be video recorded for assessment/evidence</a:t>
            </a:r>
          </a:p>
          <a:p>
            <a:r>
              <a:rPr lang="en-GB" dirty="0"/>
              <a:t>Preparation for moderation visit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0302" t="-315" r="-55025" b="65923"/>
          <a:stretch/>
        </p:blipFill>
        <p:spPr>
          <a:xfrm>
            <a:off x="5711252" y="1648918"/>
            <a:ext cx="2723382" cy="1771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910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431" y="365125"/>
            <a:ext cx="11825709" cy="6365459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Things to consider…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/>
              <a:t>If you are thinking about opting for GCSE PE, here are a few things you should be thinking over:</a:t>
            </a:r>
          </a:p>
          <a:p>
            <a:r>
              <a:rPr lang="en-GB" dirty="0"/>
              <a:t>Are you able to demonstrate a high level of performance in both practical lessons and the classroom?</a:t>
            </a:r>
          </a:p>
          <a:p>
            <a:r>
              <a:rPr lang="en-GB" dirty="0"/>
              <a:t>Are you prepared for all lessons, with the right equipment and kit?</a:t>
            </a:r>
          </a:p>
          <a:p>
            <a:r>
              <a:rPr lang="en-GB" dirty="0"/>
              <a:t>Are you open-minded to participate, and perform to a good standard, in a range of practical activities?</a:t>
            </a:r>
          </a:p>
          <a:p>
            <a:r>
              <a:rPr lang="en-GB" dirty="0"/>
              <a:t>Are you comfortable working, both in the classroom and in practical lessons, with a range of students?</a:t>
            </a:r>
          </a:p>
          <a:p>
            <a:r>
              <a:rPr lang="en-GB" dirty="0"/>
              <a:t>Is sport and physical activity something you are passionate about, show motivation towards, and want to improve in all aspects of?</a:t>
            </a:r>
          </a:p>
          <a:p>
            <a:r>
              <a:rPr lang="en-GB" dirty="0"/>
              <a:t>Do you attend school clubs and/or train and compete in sport/activities outside of school? </a:t>
            </a:r>
          </a:p>
        </p:txBody>
      </p:sp>
    </p:spTree>
    <p:extLst>
      <p:ext uri="{BB962C8B-B14F-4D97-AF65-F5344CB8AC3E}">
        <p14:creationId xmlns:p14="http://schemas.microsoft.com/office/powerpoint/2010/main" val="2772227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823" y="365125"/>
            <a:ext cx="11647357" cy="641478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Things to consider (2)…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The allocated time to GCSE PE is split (certainly at the start of the course) evenly between theory and practical</a:t>
            </a:r>
          </a:p>
          <a:p>
            <a:r>
              <a:rPr lang="en-GB" dirty="0"/>
              <a:t>This is not just an additional opportunity for some more practical lessons (all students will have Core PE on their timetable) – skills and techniques are broken down, practiced and repeated, as well as then being videoed</a:t>
            </a:r>
          </a:p>
          <a:p>
            <a:r>
              <a:rPr lang="en-GB" dirty="0"/>
              <a:t>You will need to be able to demonstrate an ability to work with all other students, as your performance can impact the performance of others</a:t>
            </a:r>
          </a:p>
          <a:p>
            <a:r>
              <a:rPr lang="en-GB" dirty="0"/>
              <a:t>Participation in sport/activities outside of school/lessons is expected</a:t>
            </a:r>
          </a:p>
          <a:p>
            <a:r>
              <a:rPr lang="en-GB" dirty="0"/>
              <a:t>This is a great subject for those that have a genuine interest in the areas behind PE, sport and physical activity, and could potentially see themselves being, and working, in this competitive environment!</a:t>
            </a:r>
          </a:p>
        </p:txBody>
      </p:sp>
    </p:spTree>
    <p:extLst>
      <p:ext uri="{BB962C8B-B14F-4D97-AF65-F5344CB8AC3E}">
        <p14:creationId xmlns:p14="http://schemas.microsoft.com/office/powerpoint/2010/main" val="2606926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431" y="365125"/>
            <a:ext cx="11825709" cy="6365459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49E6ECC7-0BB0-44B7-99E8-8897AB04E260}"/>
              </a:ext>
            </a:extLst>
          </p:cNvPr>
          <p:cNvSpPr txBox="1">
            <a:spLocks/>
          </p:cNvSpPr>
          <p:nvPr/>
        </p:nvSpPr>
        <p:spPr>
          <a:xfrm>
            <a:off x="1819275" y="2717800"/>
            <a:ext cx="84772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1000"/>
              </a:spcBef>
            </a:pPr>
            <a:r>
              <a:rPr lang="en-GB" sz="9600" dirty="0">
                <a:ea typeface="+mj-lt"/>
                <a:cs typeface="+mj-lt"/>
              </a:rPr>
              <a:t>Any questions?</a:t>
            </a:r>
            <a:endParaRPr lang="en-US" sz="9600" dirty="0"/>
          </a:p>
          <a:p>
            <a:endParaRPr lang="en-GB" dirty="0"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5322012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AQA GCSE PE - Specification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For further details about the AQA GCSE PE course use the hyperlink below to direct you to the specification: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hlinkClick r:id="rId2"/>
              </a:rPr>
              <a:t>https://www.aqa.org.uk/subjects/physical-education/gcse/physical-education-8582</a:t>
            </a:r>
            <a:r>
              <a:rPr lang="en-GB" dirty="0"/>
              <a:t> </a:t>
            </a:r>
          </a:p>
        </p:txBody>
      </p:sp>
      <p:pic>
        <p:nvPicPr>
          <p:cNvPr id="4" name="Content Placeholder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92949" y="3792511"/>
            <a:ext cx="2329050" cy="2650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0733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839788" y="457200"/>
            <a:ext cx="4211897" cy="901337"/>
          </a:xfrm>
        </p:spPr>
        <p:txBody>
          <a:bodyPr>
            <a:noAutofit/>
          </a:bodyPr>
          <a:lstStyle/>
          <a:p>
            <a:r>
              <a:rPr lang="en-GB" sz="4400" dirty="0"/>
              <a:t>Key Components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1116" y="1605211"/>
            <a:ext cx="2949941" cy="1815348"/>
          </a:xfrm>
        </p:spPr>
      </p:pic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679269" y="1605211"/>
            <a:ext cx="4859382" cy="5017657"/>
          </a:xfrm>
        </p:spPr>
        <p:txBody>
          <a:bodyPr>
            <a:noAutofit/>
          </a:bodyPr>
          <a:lstStyle/>
          <a:p>
            <a:r>
              <a:rPr lang="en-GB" sz="2200" dirty="0"/>
              <a:t>GCSE PE is a linear course, this means that you will sit all the exams and submit all of your non-exam assessments at the end of the course – 2022!</a:t>
            </a:r>
          </a:p>
          <a:p>
            <a:r>
              <a:rPr lang="en-GB" sz="2200" dirty="0"/>
              <a:t>3 Assessments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200" dirty="0"/>
              <a:t>Paper 1: The human body and movement in physical activity and sport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200" dirty="0"/>
              <a:t>Paper 2: Socio-cultural influences and well-being in physical activity and sport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200" dirty="0"/>
              <a:t>Non-exam assessment: Practical performance in physical activity and sport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0542" y="1605211"/>
            <a:ext cx="2734092" cy="181534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3525" y="3526741"/>
            <a:ext cx="1366000" cy="174889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212" y="5374554"/>
            <a:ext cx="4238625" cy="107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143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7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9669"/>
            <a:ext cx="10839995" cy="6670766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Paper 1: The human body and movement in physical activity and sport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What is assessed?</a:t>
            </a:r>
          </a:p>
          <a:p>
            <a:r>
              <a:rPr lang="en-GB" dirty="0"/>
              <a:t>Applied anatomy and physiology</a:t>
            </a:r>
          </a:p>
          <a:p>
            <a:r>
              <a:rPr lang="en-GB" dirty="0"/>
              <a:t>Movement analysis</a:t>
            </a:r>
          </a:p>
          <a:p>
            <a:r>
              <a:rPr lang="en-GB" dirty="0"/>
              <a:t>Physical training</a:t>
            </a:r>
          </a:p>
          <a:p>
            <a:r>
              <a:rPr lang="en-GB" dirty="0"/>
              <a:t>Use of data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How it is assessed</a:t>
            </a:r>
          </a:p>
          <a:p>
            <a:r>
              <a:rPr lang="en-GB" dirty="0"/>
              <a:t>Written exam: 1 hour 15 minutes</a:t>
            </a:r>
          </a:p>
          <a:p>
            <a:r>
              <a:rPr lang="en-GB" dirty="0"/>
              <a:t>78 marks </a:t>
            </a:r>
            <a:r>
              <a:rPr lang="en-GB" sz="2000" dirty="0"/>
              <a:t>(a mixture of multiple choice/objective test questions, short answer and extended answer questions)</a:t>
            </a:r>
          </a:p>
          <a:p>
            <a:r>
              <a:rPr lang="en-GB" dirty="0"/>
              <a:t>30% of GCSE</a:t>
            </a:r>
          </a:p>
        </p:txBody>
      </p:sp>
    </p:spTree>
    <p:extLst>
      <p:ext uri="{BB962C8B-B14F-4D97-AF65-F5344CB8AC3E}">
        <p14:creationId xmlns:p14="http://schemas.microsoft.com/office/powerpoint/2010/main" val="4277951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7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9669"/>
            <a:ext cx="10839995" cy="6670766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Paper 2: Socio-cultural influences and well-being in physical activity and sport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What is assessed?</a:t>
            </a:r>
          </a:p>
          <a:p>
            <a:r>
              <a:rPr lang="en-GB" dirty="0"/>
              <a:t>Sports psychology</a:t>
            </a:r>
          </a:p>
          <a:p>
            <a:r>
              <a:rPr lang="en-GB" dirty="0"/>
              <a:t>Socio-cultural influences</a:t>
            </a:r>
          </a:p>
          <a:p>
            <a:r>
              <a:rPr lang="en-GB" dirty="0"/>
              <a:t>Health, fitness and well-being</a:t>
            </a:r>
          </a:p>
          <a:p>
            <a:r>
              <a:rPr lang="en-GB" dirty="0"/>
              <a:t>Use of data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How it is assessed</a:t>
            </a:r>
          </a:p>
          <a:p>
            <a:r>
              <a:rPr lang="en-GB" dirty="0"/>
              <a:t>Written exam: 1 hour 15 minutes</a:t>
            </a:r>
          </a:p>
          <a:p>
            <a:r>
              <a:rPr lang="en-GB" dirty="0"/>
              <a:t>78 marks </a:t>
            </a:r>
            <a:r>
              <a:rPr lang="en-GB" sz="2000" dirty="0"/>
              <a:t>(a mixture of multiple choice/objective test questions, short answer and extended answer questions)</a:t>
            </a:r>
          </a:p>
          <a:p>
            <a:r>
              <a:rPr lang="en-GB" dirty="0"/>
              <a:t>30% of GCSE</a:t>
            </a:r>
          </a:p>
        </p:txBody>
      </p:sp>
    </p:spTree>
    <p:extLst>
      <p:ext uri="{BB962C8B-B14F-4D97-AF65-F5344CB8AC3E}">
        <p14:creationId xmlns:p14="http://schemas.microsoft.com/office/powerpoint/2010/main" val="552366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7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7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9669"/>
            <a:ext cx="10839995" cy="6670766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Course content – Theory: Paper 1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905836"/>
            <a:ext cx="10515600" cy="4351338"/>
          </a:xfrm>
        </p:spPr>
        <p:txBody>
          <a:bodyPr>
            <a:noAutofit/>
          </a:bodyPr>
          <a:lstStyle/>
          <a:p>
            <a:pPr lvl="0"/>
            <a:r>
              <a:rPr lang="en-GB" dirty="0"/>
              <a:t>Applied anatomy and physiology – key body systems and how they impact on health, fitness and sporting performance</a:t>
            </a:r>
          </a:p>
          <a:p>
            <a:pPr lvl="0"/>
            <a:r>
              <a:rPr lang="en-GB" dirty="0"/>
              <a:t>Movement analysis – the basic principles of movement and their effect on sporting performance</a:t>
            </a:r>
          </a:p>
          <a:p>
            <a:pPr lvl="0"/>
            <a:r>
              <a:rPr lang="en-GB" dirty="0"/>
              <a:t>Physical training – the principles of training, different training methods, fitness testing and evaluating training programmes </a:t>
            </a:r>
          </a:p>
          <a:p>
            <a:pPr lvl="0"/>
            <a:r>
              <a:rPr lang="en-GB" dirty="0"/>
              <a:t>Use of data – data analysis in relation to key areas of physical activity and sport</a:t>
            </a:r>
          </a:p>
        </p:txBody>
      </p:sp>
    </p:spTree>
    <p:extLst>
      <p:ext uri="{BB962C8B-B14F-4D97-AF65-F5344CB8AC3E}">
        <p14:creationId xmlns:p14="http://schemas.microsoft.com/office/powerpoint/2010/main" val="2474566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7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9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9669"/>
            <a:ext cx="10839995" cy="66707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Course content – Theory: Paper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86144"/>
            <a:ext cx="10515600" cy="4351338"/>
          </a:xfrm>
        </p:spPr>
        <p:txBody>
          <a:bodyPr/>
          <a:lstStyle/>
          <a:p>
            <a:pPr lvl="0"/>
            <a:r>
              <a:rPr lang="en-GB" dirty="0"/>
              <a:t>Sports psychology – psychological factors that can affect performance levels in sport</a:t>
            </a:r>
          </a:p>
          <a:p>
            <a:pPr lvl="0"/>
            <a:r>
              <a:rPr lang="en-GB" dirty="0"/>
              <a:t>Socio-cultural influences – society and sport</a:t>
            </a:r>
          </a:p>
          <a:p>
            <a:pPr lvl="0"/>
            <a:r>
              <a:rPr lang="en-GB" dirty="0"/>
              <a:t>Health, fitness and wellbeing – the benefits of participating in physical activity and sport</a:t>
            </a:r>
          </a:p>
          <a:p>
            <a:r>
              <a:rPr lang="en-GB" dirty="0"/>
              <a:t>Use of data – data analysis in relation to key areas of physical activity and sport</a:t>
            </a:r>
          </a:p>
          <a:p>
            <a:pPr marL="0" lv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581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03" y="261258"/>
            <a:ext cx="11962579" cy="6348548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Non-exam assessment (NEA): Practical performance in physical activity and sport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What is assessed?</a:t>
            </a:r>
          </a:p>
          <a:p>
            <a:r>
              <a:rPr lang="en-GB" dirty="0"/>
              <a:t>Practical performance (player/performer) in 3 different physical activities</a:t>
            </a:r>
          </a:p>
          <a:p>
            <a:r>
              <a:rPr lang="en-GB" dirty="0"/>
              <a:t>Analysis and evaluation of performance to bring about improvement in one activity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181600" cy="478418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How it is assessed</a:t>
            </a:r>
          </a:p>
          <a:p>
            <a:r>
              <a:rPr lang="en-GB" dirty="0"/>
              <a:t>Assessed in school/moderated by AQA</a:t>
            </a:r>
          </a:p>
          <a:p>
            <a:r>
              <a:rPr lang="en-GB" dirty="0"/>
              <a:t>100 marks</a:t>
            </a:r>
          </a:p>
          <a:p>
            <a:r>
              <a:rPr lang="en-GB" dirty="0"/>
              <a:t>40% of GCSE</a:t>
            </a:r>
          </a:p>
          <a:p>
            <a:pPr marL="0" indent="0">
              <a:buNone/>
            </a:pPr>
            <a:r>
              <a:rPr lang="en-GB" dirty="0"/>
              <a:t>*</a:t>
            </a:r>
            <a:r>
              <a:rPr lang="en-GB" sz="2000" dirty="0"/>
              <a:t>One activity must be a team activity, one must be an individual activity, and the third can be either team or individual</a:t>
            </a:r>
          </a:p>
          <a:p>
            <a:pPr marL="0" indent="0">
              <a:buNone/>
            </a:pPr>
            <a:r>
              <a:rPr lang="en-GB" dirty="0"/>
              <a:t>*</a:t>
            </a:r>
            <a:r>
              <a:rPr lang="en-GB" sz="2000" dirty="0"/>
              <a:t>each activity is marked: 10 marks for skills, 15 marks for full context (game/match </a:t>
            </a:r>
            <a:r>
              <a:rPr lang="en-GB" sz="2000" dirty="0" err="1"/>
              <a:t>etc</a:t>
            </a:r>
            <a:r>
              <a:rPr lang="en-GB" sz="2000" dirty="0"/>
              <a:t>)</a:t>
            </a:r>
          </a:p>
          <a:p>
            <a:pPr marL="0" indent="0">
              <a:buNone/>
            </a:pPr>
            <a:r>
              <a:rPr lang="en-GB" dirty="0"/>
              <a:t>*</a:t>
            </a:r>
            <a:r>
              <a:rPr lang="en-GB" sz="2000" dirty="0"/>
              <a:t>1 activity chosen for analysis (15 marks) and evaluation (10 marks)</a:t>
            </a:r>
          </a:p>
        </p:txBody>
      </p:sp>
    </p:spTree>
    <p:extLst>
      <p:ext uri="{BB962C8B-B14F-4D97-AF65-F5344CB8AC3E}">
        <p14:creationId xmlns:p14="http://schemas.microsoft.com/office/powerpoint/2010/main" val="3067992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6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03" y="261258"/>
            <a:ext cx="11962579" cy="6348548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NEA (practical assessment): Team activity list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8438212"/>
              </p:ext>
            </p:extLst>
          </p:nvPr>
        </p:nvGraphicFramePr>
        <p:xfrm>
          <a:off x="838200" y="1395663"/>
          <a:ext cx="10515600" cy="533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148010938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226023088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944384837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5844154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3200" b="0" dirty="0">
                          <a:solidFill>
                            <a:schemeClr val="tx1"/>
                          </a:solidFill>
                        </a:rPr>
                        <a:t>Association Football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3200" b="0" dirty="0">
                          <a:solidFill>
                            <a:schemeClr val="tx1"/>
                          </a:solidFill>
                        </a:rPr>
                        <a:t>Badminton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3200" b="0" dirty="0">
                          <a:solidFill>
                            <a:schemeClr val="tx1"/>
                          </a:solidFill>
                        </a:rPr>
                        <a:t>Basketball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3200" b="0" dirty="0">
                          <a:solidFill>
                            <a:schemeClr val="tx1"/>
                          </a:solidFill>
                        </a:rPr>
                        <a:t>Camogie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25871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200" dirty="0"/>
                        <a:t>Cricket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/>
                        <a:t>Dance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/>
                        <a:t>Gaelic Football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/>
                        <a:t>Handball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8299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200" dirty="0"/>
                        <a:t>Hockey</a:t>
                      </a:r>
                    </a:p>
                    <a:p>
                      <a:endParaRPr lang="en-GB" sz="3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3200" dirty="0"/>
                        <a:t>Hurling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3200" dirty="0"/>
                        <a:t>Lacrosse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3200" dirty="0"/>
                        <a:t>Netball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7096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200" dirty="0"/>
                        <a:t>Rowing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/>
                        <a:t>Rugby League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/>
                        <a:t>Rugby Union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/>
                        <a:t>Squash</a:t>
                      </a:r>
                    </a:p>
                    <a:p>
                      <a:endParaRPr lang="en-GB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75067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200" dirty="0"/>
                        <a:t>Table Tennis</a:t>
                      </a:r>
                    </a:p>
                    <a:p>
                      <a:endParaRPr lang="en-GB" sz="3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3200" dirty="0"/>
                        <a:t>Tennis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3200" dirty="0"/>
                        <a:t>Volleyball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28382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97186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04" y="261258"/>
            <a:ext cx="11917608" cy="6348548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NEA (practical assessment): Individual activity list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4178373"/>
              </p:ext>
            </p:extLst>
          </p:nvPr>
        </p:nvGraphicFramePr>
        <p:xfrm>
          <a:off x="838200" y="1395663"/>
          <a:ext cx="10515600" cy="533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>
                  <a:extLst>
                    <a:ext uri="{9D8B030D-6E8A-4147-A177-3AD203B41FA5}">
                      <a16:colId xmlns:a16="http://schemas.microsoft.com/office/drawing/2014/main" val="1480109380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226023088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1944384837"/>
                    </a:ext>
                  </a:extLst>
                </a:gridCol>
                <a:gridCol w="2628900">
                  <a:extLst>
                    <a:ext uri="{9D8B030D-6E8A-4147-A177-3AD203B41FA5}">
                      <a16:colId xmlns:a16="http://schemas.microsoft.com/office/drawing/2014/main" val="258441546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3200" b="0" dirty="0">
                          <a:solidFill>
                            <a:schemeClr val="tx1"/>
                          </a:solidFill>
                        </a:rPr>
                        <a:t>Amateur boxing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3200" b="0" dirty="0">
                          <a:solidFill>
                            <a:schemeClr val="tx1"/>
                          </a:solidFill>
                        </a:rPr>
                        <a:t>Athletics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3200" b="0" dirty="0">
                          <a:solidFill>
                            <a:schemeClr val="tx1"/>
                          </a:solidFill>
                        </a:rPr>
                        <a:t>Canoeing/ Kayaking (1)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3200" b="0" dirty="0">
                          <a:solidFill>
                            <a:schemeClr val="tx1"/>
                          </a:solidFill>
                        </a:rPr>
                        <a:t>Canoeing/ Kayaking (2)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25871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200" dirty="0"/>
                        <a:t>Cycling</a:t>
                      </a:r>
                    </a:p>
                    <a:p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/>
                        <a:t>Dance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/>
                        <a:t>Diving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/>
                        <a:t>Golf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8299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200" dirty="0"/>
                        <a:t>Gymnastics</a:t>
                      </a:r>
                    </a:p>
                    <a:p>
                      <a:endParaRPr lang="en-GB" sz="3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3200" dirty="0"/>
                        <a:t>Equestrian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3200" dirty="0"/>
                        <a:t>Rock Climbing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3200" dirty="0"/>
                        <a:t>Sculling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7096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200" dirty="0"/>
                        <a:t>Skiing</a:t>
                      </a:r>
                    </a:p>
                    <a:p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/>
                        <a:t>Snowboarding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/>
                        <a:t>Squash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/>
                        <a:t>Swimming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75067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3200" dirty="0"/>
                        <a:t>Table Tennis</a:t>
                      </a:r>
                    </a:p>
                    <a:p>
                      <a:endParaRPr lang="en-GB" sz="3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3200" dirty="0"/>
                        <a:t>Tennis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3200" dirty="0" err="1"/>
                        <a:t>Trampolining</a:t>
                      </a:r>
                      <a:endParaRPr lang="en-GB" sz="3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32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28382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108334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BC4F7B9B9346647A1829C0824E1DD63" ma:contentTypeVersion="4" ma:contentTypeDescription="Create a new document." ma:contentTypeScope="" ma:versionID="431988064aaa3a9d3d7723b23f76bdde">
  <xsd:schema xmlns:xsd="http://www.w3.org/2001/XMLSchema" xmlns:xs="http://www.w3.org/2001/XMLSchema" xmlns:p="http://schemas.microsoft.com/office/2006/metadata/properties" xmlns:ns2="abaa17d8-19e1-43d6-9801-888c77d6263d" targetNamespace="http://schemas.microsoft.com/office/2006/metadata/properties" ma:root="true" ma:fieldsID="02b64bf418e1774e4329d0ecb2e34d58" ns2:_="">
    <xsd:import namespace="abaa17d8-19e1-43d6-9801-888c77d6263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aa17d8-19e1-43d6-9801-888c77d6263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C33A920-D5CC-407C-A4B5-FDFF43E3C09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822A578-205C-4EAD-93E2-1E9F27A04D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baa17d8-19e1-43d6-9801-888c77d6263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0494807-3736-4022-B9A9-951FE39E47A0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951</Words>
  <Application>Microsoft Office PowerPoint</Application>
  <PresentationFormat>Widescreen</PresentationFormat>
  <Paragraphs>130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Key Components</vt:lpstr>
      <vt:lpstr>Paper 1: The human body and movement in physical activity and sport</vt:lpstr>
      <vt:lpstr>Paper 2: Socio-cultural influences and well-being in physical activity and sport</vt:lpstr>
      <vt:lpstr>Course content – Theory: Paper 1</vt:lpstr>
      <vt:lpstr>Course content – Theory: Paper 2</vt:lpstr>
      <vt:lpstr>Non-exam assessment (NEA): Practical performance in physical activity and sport</vt:lpstr>
      <vt:lpstr>NEA (practical assessment): Team activity list</vt:lpstr>
      <vt:lpstr>NEA (practical assessment): Individual activity list</vt:lpstr>
      <vt:lpstr>NEA: Practical Activities</vt:lpstr>
      <vt:lpstr>GCSE PE Lessons</vt:lpstr>
      <vt:lpstr>Things to consider…</vt:lpstr>
      <vt:lpstr>Things to consider (2)…</vt:lpstr>
      <vt:lpstr>PowerPoint Presentation</vt:lpstr>
      <vt:lpstr>AQA GCSE PE - Specification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 Thomas</dc:creator>
  <cp:lastModifiedBy>A Thomas</cp:lastModifiedBy>
  <cp:revision>51</cp:revision>
  <dcterms:created xsi:type="dcterms:W3CDTF">2020-03-30T09:22:44Z</dcterms:created>
  <dcterms:modified xsi:type="dcterms:W3CDTF">2022-03-13T19:30:45Z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0x0101001BC4F7B9B9346647A1829C0824E1DD63</vt:lpwstr>
  </property>
</Properties>
</file>