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257" r:id="rId6"/>
    <p:sldId id="258" r:id="rId7"/>
    <p:sldId id="259" r:id="rId8"/>
    <p:sldId id="260" r:id="rId9"/>
    <p:sldId id="261" r:id="rId10"/>
    <p:sldId id="262" r:id="rId11"/>
  </p:sldIdLst>
  <p:sldSz cx="9144000" cy="5143500" type="screen16x9"/>
  <p:notesSz cx="6858000" cy="9144000"/>
  <p:embeddedFontLst>
    <p:embeddedFont>
      <p:font typeface="Average" panose="020B0604020202020204" charset="0"/>
      <p:regular r:id="rId13"/>
    </p:embeddedFont>
    <p:embeddedFont>
      <p:font typeface="Oswald"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CE7D34-2D35-4784-86AD-8B385466F6E5}">
  <a:tblStyle styleId="{BDCE7D34-2D35-4784-86AD-8B385466F6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ie Whitby" userId="ee8071d5-c382-49ff-9f90-9db4828bc671" providerId="ADAL" clId="{E135F205-F750-407C-9C45-BE04CEF69A61}"/>
    <pc:docChg chg="custSel modSld">
      <pc:chgData name="Suzie Whitby" userId="ee8071d5-c382-49ff-9f90-9db4828bc671" providerId="ADAL" clId="{E135F205-F750-407C-9C45-BE04CEF69A61}" dt="2022-03-11T14:19:39.616" v="342" actId="20577"/>
      <pc:docMkLst>
        <pc:docMk/>
      </pc:docMkLst>
      <pc:sldChg chg="modSp">
        <pc:chgData name="Suzie Whitby" userId="ee8071d5-c382-49ff-9f90-9db4828bc671" providerId="ADAL" clId="{E135F205-F750-407C-9C45-BE04CEF69A61}" dt="2022-03-02T15:06:19.269" v="33" actId="20577"/>
        <pc:sldMkLst>
          <pc:docMk/>
          <pc:sldMk cId="0" sldId="256"/>
        </pc:sldMkLst>
        <pc:spChg chg="mod">
          <ac:chgData name="Suzie Whitby" userId="ee8071d5-c382-49ff-9f90-9db4828bc671" providerId="ADAL" clId="{E135F205-F750-407C-9C45-BE04CEF69A61}" dt="2022-03-02T15:06:19.269" v="33" actId="20577"/>
          <ac:spMkLst>
            <pc:docMk/>
            <pc:sldMk cId="0" sldId="256"/>
            <ac:spMk id="60" creationId="{00000000-0000-0000-0000-000000000000}"/>
          </ac:spMkLst>
        </pc:spChg>
      </pc:sldChg>
      <pc:sldChg chg="modSp">
        <pc:chgData name="Suzie Whitby" userId="ee8071d5-c382-49ff-9f90-9db4828bc671" providerId="ADAL" clId="{E135F205-F750-407C-9C45-BE04CEF69A61}" dt="2022-03-11T14:16:11.001" v="81" actId="20577"/>
        <pc:sldMkLst>
          <pc:docMk/>
          <pc:sldMk cId="0" sldId="257"/>
        </pc:sldMkLst>
        <pc:graphicFrameChg chg="modGraphic">
          <ac:chgData name="Suzie Whitby" userId="ee8071d5-c382-49ff-9f90-9db4828bc671" providerId="ADAL" clId="{E135F205-F750-407C-9C45-BE04CEF69A61}" dt="2022-03-11T14:16:11.001" v="81" actId="20577"/>
          <ac:graphicFrameMkLst>
            <pc:docMk/>
            <pc:sldMk cId="0" sldId="257"/>
            <ac:graphicFrameMk id="66" creationId="{00000000-0000-0000-0000-000000000000}"/>
          </ac:graphicFrameMkLst>
        </pc:graphicFrameChg>
      </pc:sldChg>
      <pc:sldChg chg="modSp">
        <pc:chgData name="Suzie Whitby" userId="ee8071d5-c382-49ff-9f90-9db4828bc671" providerId="ADAL" clId="{E135F205-F750-407C-9C45-BE04CEF69A61}" dt="2022-03-11T14:19:39.616" v="342" actId="20577"/>
        <pc:sldMkLst>
          <pc:docMk/>
          <pc:sldMk cId="0" sldId="259"/>
        </pc:sldMkLst>
        <pc:spChg chg="mod">
          <ac:chgData name="Suzie Whitby" userId="ee8071d5-c382-49ff-9f90-9db4828bc671" providerId="ADAL" clId="{E135F205-F750-407C-9C45-BE04CEF69A61}" dt="2022-03-11T14:16:32.292" v="97" actId="6549"/>
          <ac:spMkLst>
            <pc:docMk/>
            <pc:sldMk cId="0" sldId="259"/>
            <ac:spMk id="81" creationId="{00000000-0000-0000-0000-000000000000}"/>
          </ac:spMkLst>
        </pc:spChg>
        <pc:spChg chg="mod">
          <ac:chgData name="Suzie Whitby" userId="ee8071d5-c382-49ff-9f90-9db4828bc671" providerId="ADAL" clId="{E135F205-F750-407C-9C45-BE04CEF69A61}" dt="2022-03-11T14:19:39.616" v="342" actId="20577"/>
          <ac:spMkLst>
            <pc:docMk/>
            <pc:sldMk cId="0" sldId="259"/>
            <ac:spMk id="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fe5def5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fe5def5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24734a4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24734a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24734a4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24734a4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24734a40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24734a4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4734a40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4734a4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13faec4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13faec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GCSE History</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Miss Whitby </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M</a:t>
            </a:r>
            <a:r>
              <a:rPr lang="en-GB" dirty="0"/>
              <a:t>r Clarke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2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Course overview</a:t>
            </a:r>
            <a:endParaRPr/>
          </a:p>
        </p:txBody>
      </p:sp>
      <p:graphicFrame>
        <p:nvGraphicFramePr>
          <p:cNvPr id="66" name="Google Shape;66;p14"/>
          <p:cNvGraphicFramePr/>
          <p:nvPr>
            <p:extLst>
              <p:ext uri="{D42A27DB-BD31-4B8C-83A1-F6EECF244321}">
                <p14:modId xmlns:p14="http://schemas.microsoft.com/office/powerpoint/2010/main" val="2097573762"/>
              </p:ext>
            </p:extLst>
          </p:nvPr>
        </p:nvGraphicFramePr>
        <p:xfrm>
          <a:off x="311700" y="967625"/>
          <a:ext cx="8372950" cy="2065140"/>
        </p:xfrm>
        <a:graphic>
          <a:graphicData uri="http://schemas.openxmlformats.org/drawingml/2006/table">
            <a:tbl>
              <a:tblPr>
                <a:noFill/>
                <a:tableStyleId>{BDCE7D34-2D35-4784-86AD-8B385466F6E5}</a:tableStyleId>
              </a:tblPr>
              <a:tblGrid>
                <a:gridCol w="1162025">
                  <a:extLst>
                    <a:ext uri="{9D8B030D-6E8A-4147-A177-3AD203B41FA5}">
                      <a16:colId xmlns:a16="http://schemas.microsoft.com/office/drawing/2014/main" val="20000"/>
                    </a:ext>
                  </a:extLst>
                </a:gridCol>
                <a:gridCol w="5246425">
                  <a:extLst>
                    <a:ext uri="{9D8B030D-6E8A-4147-A177-3AD203B41FA5}">
                      <a16:colId xmlns:a16="http://schemas.microsoft.com/office/drawing/2014/main" val="20001"/>
                    </a:ext>
                  </a:extLst>
                </a:gridCol>
                <a:gridCol w="1964500">
                  <a:extLst>
                    <a:ext uri="{9D8B030D-6E8A-4147-A177-3AD203B41FA5}">
                      <a16:colId xmlns:a16="http://schemas.microsoft.com/office/drawing/2014/main" val="20002"/>
                    </a:ext>
                  </a:extLst>
                </a:gridCol>
              </a:tblGrid>
              <a:tr h="666825">
                <a:tc>
                  <a:txBody>
                    <a:bodyPr/>
                    <a:lstStyle/>
                    <a:p>
                      <a:pPr marL="0" lvl="0" indent="0" algn="l" rtl="0">
                        <a:spcBef>
                          <a:spcPts val="0"/>
                        </a:spcBef>
                        <a:spcAft>
                          <a:spcPts val="0"/>
                        </a:spcAft>
                        <a:buNone/>
                      </a:pPr>
                      <a:r>
                        <a:rPr lang="en-GB" sz="1800">
                          <a:solidFill>
                            <a:srgbClr val="FFFFFF"/>
                          </a:solidFill>
                        </a:rPr>
                        <a:t>Paper 1</a:t>
                      </a:r>
                      <a:endParaRPr sz="1800">
                        <a:solidFill>
                          <a:srgbClr val="FFFFFF"/>
                        </a:solidFill>
                      </a:endParaRPr>
                    </a:p>
                  </a:txBody>
                  <a:tcPr marL="91425" marR="91425" marT="91425" marB="91425"/>
                </a:tc>
                <a:tc>
                  <a:txBody>
                    <a:bodyPr/>
                    <a:lstStyle/>
                    <a:p>
                      <a:pPr marL="0" lvl="0" indent="0" algn="l" rtl="0">
                        <a:spcBef>
                          <a:spcPts val="0"/>
                        </a:spcBef>
                        <a:spcAft>
                          <a:spcPts val="0"/>
                        </a:spcAft>
                        <a:buNone/>
                      </a:pPr>
                      <a:r>
                        <a:rPr lang="en-GB" sz="1800">
                          <a:solidFill>
                            <a:srgbClr val="FFFFFF"/>
                          </a:solidFill>
                        </a:rPr>
                        <a:t>Medicine through time, 1250-present</a:t>
                      </a:r>
                      <a:endParaRPr sz="1800">
                        <a:solidFill>
                          <a:srgbClr val="FFFFFF"/>
                        </a:solidFill>
                      </a:endParaRPr>
                    </a:p>
                  </a:txBody>
                  <a:tcPr marL="91425" marR="91425" marT="91425" marB="91425"/>
                </a:tc>
                <a:tc>
                  <a:txBody>
                    <a:bodyPr/>
                    <a:lstStyle/>
                    <a:p>
                      <a:pPr marL="0" lvl="0" indent="0" algn="l" rtl="0">
                        <a:spcBef>
                          <a:spcPts val="0"/>
                        </a:spcBef>
                        <a:spcAft>
                          <a:spcPts val="0"/>
                        </a:spcAft>
                        <a:buNone/>
                      </a:pPr>
                      <a:r>
                        <a:rPr lang="en-GB" sz="1800">
                          <a:solidFill>
                            <a:srgbClr val="FFFFFF"/>
                          </a:solidFill>
                        </a:rPr>
                        <a:t>1.15 hrs - 30%</a:t>
                      </a:r>
                      <a:endParaRPr sz="1800">
                        <a:solidFill>
                          <a:srgbClr val="FFFFFF"/>
                        </a:solidFill>
                      </a:endParaRPr>
                    </a:p>
                  </a:txBody>
                  <a:tcPr marL="91425" marR="91425" marT="91425" marB="91425"/>
                </a:tc>
                <a:extLst>
                  <a:ext uri="{0D108BD9-81ED-4DB2-BD59-A6C34878D82A}">
                    <a16:rowId xmlns:a16="http://schemas.microsoft.com/office/drawing/2014/main" val="10000"/>
                  </a:ext>
                </a:extLst>
              </a:tr>
              <a:tr h="666825">
                <a:tc>
                  <a:txBody>
                    <a:bodyPr/>
                    <a:lstStyle/>
                    <a:p>
                      <a:pPr marL="0" lvl="0" indent="0" algn="l" rtl="0">
                        <a:spcBef>
                          <a:spcPts val="0"/>
                        </a:spcBef>
                        <a:spcAft>
                          <a:spcPts val="0"/>
                        </a:spcAft>
                        <a:buNone/>
                      </a:pPr>
                      <a:r>
                        <a:rPr lang="en-GB" sz="1800">
                          <a:solidFill>
                            <a:srgbClr val="FFFFFF"/>
                          </a:solidFill>
                        </a:rPr>
                        <a:t>Paper 2</a:t>
                      </a:r>
                      <a:endParaRPr sz="1800">
                        <a:solidFill>
                          <a:srgbClr val="FFFFFF"/>
                        </a:solidFill>
                      </a:endParaRPr>
                    </a:p>
                  </a:txBody>
                  <a:tcPr marL="91425" marR="91425" marT="91425" marB="91425"/>
                </a:tc>
                <a:tc>
                  <a:txBody>
                    <a:bodyPr/>
                    <a:lstStyle/>
                    <a:p>
                      <a:pPr marL="0" lvl="0" indent="0" algn="l" rtl="0">
                        <a:spcBef>
                          <a:spcPts val="0"/>
                        </a:spcBef>
                        <a:spcAft>
                          <a:spcPts val="0"/>
                        </a:spcAft>
                        <a:buNone/>
                      </a:pPr>
                      <a:r>
                        <a:rPr lang="en-GB" sz="1800" dirty="0">
                          <a:solidFill>
                            <a:srgbClr val="FFFFFF"/>
                          </a:solidFill>
                        </a:rPr>
                        <a:t>The American West 1835 - 1895 and Elizabeth I, 1558-88</a:t>
                      </a:r>
                      <a:endParaRPr sz="1800" dirty="0">
                        <a:solidFill>
                          <a:srgbClr val="FFFFFF"/>
                        </a:solidFill>
                      </a:endParaRPr>
                    </a:p>
                  </a:txBody>
                  <a:tcPr marL="91425" marR="91425" marT="91425" marB="91425"/>
                </a:tc>
                <a:tc>
                  <a:txBody>
                    <a:bodyPr/>
                    <a:lstStyle/>
                    <a:p>
                      <a:pPr marL="0" lvl="0" indent="0" algn="l" rtl="0">
                        <a:spcBef>
                          <a:spcPts val="0"/>
                        </a:spcBef>
                        <a:spcAft>
                          <a:spcPts val="0"/>
                        </a:spcAft>
                        <a:buNone/>
                      </a:pPr>
                      <a:r>
                        <a:rPr lang="en-GB" sz="1800">
                          <a:solidFill>
                            <a:srgbClr val="FFFFFF"/>
                          </a:solidFill>
                        </a:rPr>
                        <a:t>1.45 hrs - 40%</a:t>
                      </a:r>
                      <a:endParaRPr sz="1800">
                        <a:solidFill>
                          <a:srgbClr val="FFFFFF"/>
                        </a:solidFill>
                      </a:endParaRPr>
                    </a:p>
                  </a:txBody>
                  <a:tcPr marL="91425" marR="91425" marT="91425" marB="91425"/>
                </a:tc>
                <a:extLst>
                  <a:ext uri="{0D108BD9-81ED-4DB2-BD59-A6C34878D82A}">
                    <a16:rowId xmlns:a16="http://schemas.microsoft.com/office/drawing/2014/main" val="10001"/>
                  </a:ext>
                </a:extLst>
              </a:tr>
              <a:tr h="666825">
                <a:tc>
                  <a:txBody>
                    <a:bodyPr/>
                    <a:lstStyle/>
                    <a:p>
                      <a:pPr marL="0" lvl="0" indent="0" algn="l" rtl="0">
                        <a:spcBef>
                          <a:spcPts val="0"/>
                        </a:spcBef>
                        <a:spcAft>
                          <a:spcPts val="0"/>
                        </a:spcAft>
                        <a:buNone/>
                      </a:pPr>
                      <a:r>
                        <a:rPr lang="en-GB" sz="1800">
                          <a:solidFill>
                            <a:srgbClr val="FFFFFF"/>
                          </a:solidFill>
                        </a:rPr>
                        <a:t>Paper 3 </a:t>
                      </a:r>
                      <a:endParaRPr sz="1800">
                        <a:solidFill>
                          <a:srgbClr val="FFFFFF"/>
                        </a:solidFill>
                      </a:endParaRPr>
                    </a:p>
                  </a:txBody>
                  <a:tcPr marL="91425" marR="91425" marT="91425" marB="91425"/>
                </a:tc>
                <a:tc>
                  <a:txBody>
                    <a:bodyPr/>
                    <a:lstStyle/>
                    <a:p>
                      <a:pPr marL="0" lvl="0" indent="0" algn="l" rtl="0">
                        <a:spcBef>
                          <a:spcPts val="0"/>
                        </a:spcBef>
                        <a:spcAft>
                          <a:spcPts val="0"/>
                        </a:spcAft>
                        <a:buNone/>
                      </a:pPr>
                      <a:r>
                        <a:rPr lang="en-GB" sz="1800">
                          <a:solidFill>
                            <a:srgbClr val="FFFFFF"/>
                          </a:solidFill>
                        </a:rPr>
                        <a:t>Weimar and Nazi Germany, 1918-1939</a:t>
                      </a:r>
                      <a:endParaRPr sz="1800">
                        <a:solidFill>
                          <a:srgbClr val="FFFFFF"/>
                        </a:solidFill>
                      </a:endParaRPr>
                    </a:p>
                  </a:txBody>
                  <a:tcPr marL="91425" marR="91425" marT="91425" marB="91425"/>
                </a:tc>
                <a:tc>
                  <a:txBody>
                    <a:bodyPr/>
                    <a:lstStyle/>
                    <a:p>
                      <a:pPr marL="0" lvl="0" indent="0" algn="l" rtl="0">
                        <a:spcBef>
                          <a:spcPts val="0"/>
                        </a:spcBef>
                        <a:spcAft>
                          <a:spcPts val="0"/>
                        </a:spcAft>
                        <a:buNone/>
                      </a:pPr>
                      <a:r>
                        <a:rPr lang="en-GB" sz="1800" dirty="0">
                          <a:solidFill>
                            <a:srgbClr val="FFFFFF"/>
                          </a:solidFill>
                        </a:rPr>
                        <a:t>1.20 hrs - 30%</a:t>
                      </a:r>
                      <a:endParaRPr sz="1800" dirty="0">
                        <a:solidFill>
                          <a:srgbClr val="FFFFFF"/>
                        </a:solidFill>
                      </a:endParaRPr>
                    </a:p>
                  </a:txBody>
                  <a:tcPr marL="91425" marR="91425" marT="91425" marB="91425"/>
                </a:tc>
                <a:extLst>
                  <a:ext uri="{0D108BD9-81ED-4DB2-BD59-A6C34878D82A}">
                    <a16:rowId xmlns:a16="http://schemas.microsoft.com/office/drawing/2014/main" val="10002"/>
                  </a:ext>
                </a:extLst>
              </a:tr>
            </a:tbl>
          </a:graphicData>
        </a:graphic>
      </p:graphicFrame>
      <p:pic>
        <p:nvPicPr>
          <p:cNvPr id="67" name="Google Shape;67;p14" descr="Image result for Medicine through time" title="View source image"/>
          <p:cNvPicPr preferRelativeResize="0"/>
          <p:nvPr/>
        </p:nvPicPr>
        <p:blipFill>
          <a:blip r:embed="rId3">
            <a:alphaModFix/>
          </a:blip>
          <a:stretch>
            <a:fillRect/>
          </a:stretch>
        </p:blipFill>
        <p:spPr>
          <a:xfrm>
            <a:off x="311700" y="3283250"/>
            <a:ext cx="1629004" cy="1718200"/>
          </a:xfrm>
          <a:prstGeom prst="rect">
            <a:avLst/>
          </a:prstGeom>
          <a:noFill/>
          <a:ln>
            <a:noFill/>
          </a:ln>
        </p:spPr>
      </p:pic>
      <p:pic>
        <p:nvPicPr>
          <p:cNvPr id="68" name="Google Shape;68;p14" descr="Image result for Cold War" title="View source image"/>
          <p:cNvPicPr preferRelativeResize="0"/>
          <p:nvPr/>
        </p:nvPicPr>
        <p:blipFill>
          <a:blip r:embed="rId4">
            <a:alphaModFix/>
          </a:blip>
          <a:stretch>
            <a:fillRect/>
          </a:stretch>
        </p:blipFill>
        <p:spPr>
          <a:xfrm>
            <a:off x="2093104" y="3272900"/>
            <a:ext cx="2290934" cy="1718200"/>
          </a:xfrm>
          <a:prstGeom prst="rect">
            <a:avLst/>
          </a:prstGeom>
          <a:noFill/>
          <a:ln>
            <a:noFill/>
          </a:ln>
        </p:spPr>
      </p:pic>
      <p:pic>
        <p:nvPicPr>
          <p:cNvPr id="69" name="Google Shape;69;p14" descr="Image result for elizabeth I" title="View source image"/>
          <p:cNvPicPr preferRelativeResize="0"/>
          <p:nvPr/>
        </p:nvPicPr>
        <p:blipFill>
          <a:blip r:embed="rId5">
            <a:alphaModFix/>
          </a:blip>
          <a:stretch>
            <a:fillRect/>
          </a:stretch>
        </p:blipFill>
        <p:spPr>
          <a:xfrm>
            <a:off x="4536437" y="3272900"/>
            <a:ext cx="2290934" cy="1718200"/>
          </a:xfrm>
          <a:prstGeom prst="rect">
            <a:avLst/>
          </a:prstGeom>
          <a:noFill/>
          <a:ln>
            <a:noFill/>
          </a:ln>
        </p:spPr>
      </p:pic>
      <p:pic>
        <p:nvPicPr>
          <p:cNvPr id="70" name="Google Shape;70;p14"/>
          <p:cNvPicPr preferRelativeResize="0"/>
          <p:nvPr/>
        </p:nvPicPr>
        <p:blipFill>
          <a:blip r:embed="rId6">
            <a:alphaModFix/>
          </a:blip>
          <a:stretch>
            <a:fillRect/>
          </a:stretch>
        </p:blipFill>
        <p:spPr>
          <a:xfrm>
            <a:off x="7085100" y="3145826"/>
            <a:ext cx="1280221" cy="1860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Medicine through Time - Paper 1</a:t>
            </a:r>
            <a:endParaRPr/>
          </a:p>
        </p:txBody>
      </p:sp>
      <p:sp>
        <p:nvSpPr>
          <p:cNvPr id="76" name="Google Shape;7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paper explores how medical knowledge, treatment and prevention has changed from the medieval period to the present day. </a:t>
            </a:r>
            <a:endParaRPr/>
          </a:p>
          <a:p>
            <a:pPr marL="0" lvl="0" indent="0" algn="l" rtl="0">
              <a:spcBef>
                <a:spcPts val="1600"/>
              </a:spcBef>
              <a:spcAft>
                <a:spcPts val="0"/>
              </a:spcAft>
              <a:buNone/>
            </a:pPr>
            <a:r>
              <a:rPr lang="en-GB"/>
              <a:t>The time period is broken down into four periods; the medieval period (1250-1500), the Renaissance (1500-1750), the Industrial Period (1750-1900) and the modern period (1900-present).</a:t>
            </a:r>
            <a:endParaRPr/>
          </a:p>
          <a:p>
            <a:pPr marL="0" lvl="0" indent="0" algn="l" rtl="0">
              <a:spcBef>
                <a:spcPts val="1600"/>
              </a:spcBef>
              <a:spcAft>
                <a:spcPts val="1600"/>
              </a:spcAft>
              <a:buNone/>
            </a:pPr>
            <a:r>
              <a:rPr lang="en-GB"/>
              <a:t>There is also a depth study on medical treatment on the Western Front in World War One. This explores how medicine has to adapt and change in order to meet the new demands of modern warfare never seen before.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America West - Paper 2	</a:t>
            </a:r>
            <a:endParaRPr dirty="0"/>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buNone/>
            </a:pPr>
            <a:r>
              <a:rPr lang="en-GB" dirty="0"/>
              <a:t>The first topic studied will be the American West c.1835 – 1895. </a:t>
            </a:r>
          </a:p>
          <a:p>
            <a:pPr marL="0" indent="0">
              <a:buNone/>
            </a:pPr>
            <a:endParaRPr lang="en-GB" dirty="0"/>
          </a:p>
          <a:p>
            <a:pPr marL="0" indent="0">
              <a:buNone/>
            </a:pPr>
            <a:r>
              <a:rPr lang="en-GB" dirty="0"/>
              <a:t>In this topic you will study the lifestyle of Native Americans, the impact of migration and lawlessness in the West. You will then look at how the Great Plains changed and were </a:t>
            </a:r>
            <a:r>
              <a:rPr lang="en-GB"/>
              <a:t>developed through </a:t>
            </a:r>
            <a:r>
              <a:rPr lang="en-GB" dirty="0"/>
              <a:t>ranching and the cattle industry, and the impact on the Plains Indians’ lives of events and developments between c1862 and c1876. Finally, students look at further changes in farming, the cattle industry and settlement, conflict and tension between different groups living on the Plains, and the destruction of the Plains Indians’ way of life.</a:t>
            </a: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Early Elizabethan England - Paper 2</a:t>
            </a:r>
            <a:endParaRPr/>
          </a:p>
        </p:txBody>
      </p:sp>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covers the early reign of Elizabeth I from her ascension as Queen of England in 1558 to the Spanish Armada in 1588.</a:t>
            </a:r>
            <a:endParaRPr/>
          </a:p>
          <a:p>
            <a:pPr marL="0" lvl="0" indent="0" algn="l" rtl="0">
              <a:spcBef>
                <a:spcPts val="1600"/>
              </a:spcBef>
              <a:spcAft>
                <a:spcPts val="1600"/>
              </a:spcAft>
              <a:buNone/>
            </a:pPr>
            <a:r>
              <a:rPr lang="en-GB"/>
              <a:t>Although Elizabeth I is remembered as one of England’s most successful monarchs, the beginning of her reign was beset with threats. Students will learn how Elizabeth was able to navigate through the religious rivalry and uncertainty between Catholics and Protestants, foil the many Catholic plots to assassinate her and the threat of a Spanish invasion. The last unit explores Elizabethan society and exploration to consider whether Elizabethan England was a ‘golden age’ in our history.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Weimar and Nazi Germany - Paper 3</a:t>
            </a: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paper covers post-war Germany and how Hitler and the Nazi party were able to come to power in 1933 and take Germany to war in 1939. </a:t>
            </a:r>
            <a:endParaRPr/>
          </a:p>
          <a:p>
            <a:pPr marL="0" lvl="0" indent="0" algn="l" rtl="0">
              <a:spcBef>
                <a:spcPts val="1600"/>
              </a:spcBef>
              <a:spcAft>
                <a:spcPts val="0"/>
              </a:spcAft>
              <a:buNone/>
            </a:pPr>
            <a:r>
              <a:rPr lang="en-GB"/>
              <a:t>After World War One Germany was in ruins and needed rebuilding. A new democracy was set up in Germany, however, it was beset with rebellions and uprisings from the beginning. Students will learn how Germany was able to recover in the 1920s but ultimately fail due the Great Depression of the 1930s.</a:t>
            </a:r>
            <a:endParaRPr/>
          </a:p>
          <a:p>
            <a:pPr marL="0" lvl="0" indent="0" algn="l" rtl="0">
              <a:spcBef>
                <a:spcPts val="1600"/>
              </a:spcBef>
              <a:spcAft>
                <a:spcPts val="1600"/>
              </a:spcAft>
              <a:buNone/>
            </a:pPr>
            <a:r>
              <a:rPr lang="en-GB"/>
              <a:t>The second half of the course explores the rise of the Nazis and the transformation of Germany into a one party dictatorship under Hitler. This covers life under the Nazis, the terror state and the persecution of minority groups in Germany.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146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Skills </a:t>
            </a:r>
            <a:endParaRPr/>
          </a:p>
        </p:txBody>
      </p:sp>
      <p:sp>
        <p:nvSpPr>
          <p:cNvPr id="100" name="Google Shape;100;p19"/>
          <p:cNvSpPr txBox="1">
            <a:spLocks noGrp="1"/>
          </p:cNvSpPr>
          <p:nvPr>
            <p:ph type="body" idx="1"/>
          </p:nvPr>
        </p:nvSpPr>
        <p:spPr>
          <a:xfrm>
            <a:off x="311700" y="778600"/>
            <a:ext cx="8520600" cy="302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Knowledge and understanding</a:t>
            </a:r>
            <a:r>
              <a:rPr lang="en-GB"/>
              <a:t> - ability to process information to explain why things happened and the consequences </a:t>
            </a:r>
            <a:endParaRPr/>
          </a:p>
          <a:p>
            <a:pPr marL="0" lvl="0" indent="0" algn="l" rtl="0">
              <a:spcBef>
                <a:spcPts val="1600"/>
              </a:spcBef>
              <a:spcAft>
                <a:spcPts val="0"/>
              </a:spcAft>
              <a:buNone/>
            </a:pPr>
            <a:r>
              <a:rPr lang="en-GB" b="1"/>
              <a:t>Evaluation and judgement</a:t>
            </a:r>
            <a:r>
              <a:rPr lang="en-GB"/>
              <a:t> - ability to identify and justify the importance of different events </a:t>
            </a:r>
            <a:endParaRPr/>
          </a:p>
          <a:p>
            <a:pPr marL="0" lvl="0" indent="0" algn="l" rtl="0">
              <a:spcBef>
                <a:spcPts val="1600"/>
              </a:spcBef>
              <a:spcAft>
                <a:spcPts val="0"/>
              </a:spcAft>
              <a:buNone/>
            </a:pPr>
            <a:r>
              <a:rPr lang="en-GB" b="1"/>
              <a:t>Source evaluation</a:t>
            </a:r>
            <a:r>
              <a:rPr lang="en-GB"/>
              <a:t> - ability to analyse sources and place them in their historical context</a:t>
            </a:r>
            <a:endParaRPr/>
          </a:p>
          <a:p>
            <a:pPr marL="0" lvl="0" indent="0" algn="l" rtl="0">
              <a:spcBef>
                <a:spcPts val="1600"/>
              </a:spcBef>
              <a:spcAft>
                <a:spcPts val="1600"/>
              </a:spcAft>
              <a:buNone/>
            </a:pPr>
            <a:r>
              <a:rPr lang="en-GB" b="1"/>
              <a:t>Literacy and written communication - </a:t>
            </a:r>
            <a:r>
              <a:rPr lang="en-GB"/>
              <a:t>History requires a high standard of written communication. The exam papers all require extended writing and is vital to achieve high grades at GCSE.</a:t>
            </a:r>
            <a:endParaRPr/>
          </a:p>
        </p:txBody>
      </p:sp>
      <p:pic>
        <p:nvPicPr>
          <p:cNvPr id="101" name="Google Shape;101;p19"/>
          <p:cNvPicPr preferRelativeResize="0"/>
          <p:nvPr/>
        </p:nvPicPr>
        <p:blipFill rotWithShape="1">
          <a:blip r:embed="rId3">
            <a:alphaModFix/>
          </a:blip>
          <a:srcRect l="2812" t="15352" r="3440" b="15956"/>
          <a:stretch/>
        </p:blipFill>
        <p:spPr>
          <a:xfrm>
            <a:off x="3830125" y="3861550"/>
            <a:ext cx="4931475" cy="110087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4F7B9B9346647A1829C0824E1DD63" ma:contentTypeVersion="4" ma:contentTypeDescription="Create a new document." ma:contentTypeScope="" ma:versionID="431988064aaa3a9d3d7723b23f76bdde">
  <xsd:schema xmlns:xsd="http://www.w3.org/2001/XMLSchema" xmlns:xs="http://www.w3.org/2001/XMLSchema" xmlns:p="http://schemas.microsoft.com/office/2006/metadata/properties" xmlns:ns2="abaa17d8-19e1-43d6-9801-888c77d6263d" targetNamespace="http://schemas.microsoft.com/office/2006/metadata/properties" ma:root="true" ma:fieldsID="02b64bf418e1774e4329d0ecb2e34d58" ns2:_="">
    <xsd:import namespace="abaa17d8-19e1-43d6-9801-888c77d626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a17d8-19e1-43d6-9801-888c77d626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152BF6-B991-4447-AE3C-8CDDAD5F3FA7}">
  <ds:schemaRefs>
    <ds:schemaRef ds:uri="http://schemas.microsoft.com/sharepoint/v3/contenttype/forms"/>
  </ds:schemaRefs>
</ds:datastoreItem>
</file>

<file path=customXml/itemProps2.xml><?xml version="1.0" encoding="utf-8"?>
<ds:datastoreItem xmlns:ds="http://schemas.openxmlformats.org/officeDocument/2006/customXml" ds:itemID="{A99CEDA7-7C30-4976-9DE7-1D436F5247D7}">
  <ds:schemaRef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abaa17d8-19e1-43d6-9801-888c77d6263d"/>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08CDA88-4F90-4F50-99AB-724A80FD0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a17d8-19e1-43d6-9801-888c77d62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598</Words>
  <Application>Microsoft Office PowerPoint</Application>
  <PresentationFormat>On-screen Show (16:9)</PresentationFormat>
  <Paragraphs>34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Oswald</vt:lpstr>
      <vt:lpstr>Arial</vt:lpstr>
      <vt:lpstr>Average</vt:lpstr>
      <vt:lpstr>Slate</vt:lpstr>
      <vt:lpstr>GCSE History</vt:lpstr>
      <vt:lpstr>Course overview</vt:lpstr>
      <vt:lpstr>Medicine through Time - Paper 1</vt:lpstr>
      <vt:lpstr>America West - Paper 2 </vt:lpstr>
      <vt:lpstr>Early Elizabethan England - Paper 2</vt:lpstr>
      <vt:lpstr>Weimar and Nazi Germany - Paper 3</vt:lpstr>
      <vt:lpstr>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History</dc:title>
  <cp:lastModifiedBy>Suzie Whitby</cp:lastModifiedBy>
  <cp:revision>1</cp:revision>
  <dcterms:modified xsi:type="dcterms:W3CDTF">2022-03-11T14:19:44Z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0x0101001BC4F7B9B9346647A1829C0824E1DD63</vt:lpwstr>
  </property>
</Properties>
</file>