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584F-9F3B-4923-A64E-87A5C2BB76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A709C30-D1F3-4D94-A016-7C67E59C73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5E7065-F0EA-4935-99EC-A079BEB427A8}"/>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5" name="Footer Placeholder 4">
            <a:extLst>
              <a:ext uri="{FF2B5EF4-FFF2-40B4-BE49-F238E27FC236}">
                <a16:creationId xmlns:a16="http://schemas.microsoft.com/office/drawing/2014/main" id="{9F3AE664-01A8-47F7-B84A-7FA36EDCC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0B8298-BB3C-4BFB-8DCB-048AC6CB5DB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79751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D1E2-A12D-4DB8-BEBB-74E3A9BBC8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C71807-8025-4126-8612-8850A72A72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6CB697-E459-42B9-9FE8-91381F357BF6}"/>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5" name="Footer Placeholder 4">
            <a:extLst>
              <a:ext uri="{FF2B5EF4-FFF2-40B4-BE49-F238E27FC236}">
                <a16:creationId xmlns:a16="http://schemas.microsoft.com/office/drawing/2014/main" id="{49CE3685-27B9-4118-A31A-869432FF47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9647C-24CF-4044-8118-21BC44942802}"/>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16680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13E759-8583-4E47-A364-35302EDC00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7CA043-7F7E-405B-99F1-097F952FBC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730D42-75C7-486A-BE1B-49A0EE58970F}"/>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5" name="Footer Placeholder 4">
            <a:extLst>
              <a:ext uri="{FF2B5EF4-FFF2-40B4-BE49-F238E27FC236}">
                <a16:creationId xmlns:a16="http://schemas.microsoft.com/office/drawing/2014/main" id="{4EDBCC95-A0E8-48A5-BFC6-653B35A87C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97E835-9AED-49DD-9F01-C79354993CF9}"/>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85067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BD7A8-4B1C-4C40-B436-84E3D6529E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ECBF45-B9F0-45A9-AEE1-C563AC05D7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1EE505-5B9B-4342-A563-A690B3C5D261}"/>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5" name="Footer Placeholder 4">
            <a:extLst>
              <a:ext uri="{FF2B5EF4-FFF2-40B4-BE49-F238E27FC236}">
                <a16:creationId xmlns:a16="http://schemas.microsoft.com/office/drawing/2014/main" id="{5C234194-C5D6-4AF3-81BD-479C0A2B4E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BC420A-7D62-4C11-991C-65BA9B29E391}"/>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790558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5A7B-FBE3-49A1-A965-2DFEB5DD9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1312CB-C543-42E9-BEEF-EDCB4D322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A9B0D0-B328-49E3-9219-7B51BBFD4B09}"/>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5" name="Footer Placeholder 4">
            <a:extLst>
              <a:ext uri="{FF2B5EF4-FFF2-40B4-BE49-F238E27FC236}">
                <a16:creationId xmlns:a16="http://schemas.microsoft.com/office/drawing/2014/main" id="{CD27D8FB-A95E-4287-BCD3-A95F42439C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BA339-18A2-4612-A1B2-59DA0525001C}"/>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42395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063A8-270C-4FFA-847A-EC09D21EEA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44F75F-49E7-4134-8467-5C7A9C55C9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26D528-49FB-4E05-9B88-8C04985B3E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207B3B-CE8A-404E-B3DB-14AA486E5C2B}"/>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6" name="Footer Placeholder 5">
            <a:extLst>
              <a:ext uri="{FF2B5EF4-FFF2-40B4-BE49-F238E27FC236}">
                <a16:creationId xmlns:a16="http://schemas.microsoft.com/office/drawing/2014/main" id="{A22FA036-63C3-4FD0-BC9F-B8CFE11C7F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A14500-C3C4-4C69-A235-0A375FB96F1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0357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C70E5-F108-4812-BC7E-F53AC897F83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0FE97D-6386-4486-A218-B79FA8DE3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28925D-CF4F-4BF6-B6D7-014B99BD277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8690EFA-B510-454A-9B8C-F0F0DD8D42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2CE2E8-09CC-4797-BA7F-939126FB4E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9F135B-4201-405C-B1A1-AE9C964E9004}"/>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8" name="Footer Placeholder 7">
            <a:extLst>
              <a:ext uri="{FF2B5EF4-FFF2-40B4-BE49-F238E27FC236}">
                <a16:creationId xmlns:a16="http://schemas.microsoft.com/office/drawing/2014/main" id="{71EE500D-50AC-4AF2-A2B4-CE00C0EE9F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28E28D-7CBF-4A5B-8EE7-95155415C080}"/>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31494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228B-74FD-4BD6-80C6-94D450320E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EA05DA-19D9-4D9F-BA7F-1AF45FD42D7D}"/>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4" name="Footer Placeholder 3">
            <a:extLst>
              <a:ext uri="{FF2B5EF4-FFF2-40B4-BE49-F238E27FC236}">
                <a16:creationId xmlns:a16="http://schemas.microsoft.com/office/drawing/2014/main" id="{53C1218E-4A07-4622-BCA0-84BF236CA4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5CBD2B-CC1C-4081-9B0A-3B960591512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091482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706969-742A-4895-8067-9137FA5D6726}"/>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3" name="Footer Placeholder 2">
            <a:extLst>
              <a:ext uri="{FF2B5EF4-FFF2-40B4-BE49-F238E27FC236}">
                <a16:creationId xmlns:a16="http://schemas.microsoft.com/office/drawing/2014/main" id="{C50E659E-B6E3-49F3-AE8D-8B6A3ABBEC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295624A-67F8-489C-92C7-CA374EB3DCD3}"/>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324964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C1DD-51E6-438C-B1B0-DEBF48591E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951E12-1259-44B3-BA44-37757C92F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12C2FA-75CB-4045-85FE-E2481DA57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8EEE07-D10D-452B-B90E-ADDC39A8799F}"/>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6" name="Footer Placeholder 5">
            <a:extLst>
              <a:ext uri="{FF2B5EF4-FFF2-40B4-BE49-F238E27FC236}">
                <a16:creationId xmlns:a16="http://schemas.microsoft.com/office/drawing/2014/main" id="{91C866E4-62F3-4CB0-8D1E-A9D75DC752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56B452-26FA-4809-9623-29BC65FF2A25}"/>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294203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9222D-2708-43AB-897B-2D1A168CB0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EB1134-5E57-41D3-8808-D969F80FC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E97B86-5DC3-48E4-BA4B-CDEE61D42B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BA625F-B968-48B0-AF5B-C4435D043047}"/>
              </a:ext>
            </a:extLst>
          </p:cNvPr>
          <p:cNvSpPr>
            <a:spLocks noGrp="1"/>
          </p:cNvSpPr>
          <p:nvPr>
            <p:ph type="dt" sz="half" idx="10"/>
          </p:nvPr>
        </p:nvSpPr>
        <p:spPr/>
        <p:txBody>
          <a:bodyPr/>
          <a:lstStyle/>
          <a:p>
            <a:fld id="{68C154F3-9FAB-4616-BF69-C26478BE06F8}" type="datetimeFigureOut">
              <a:rPr lang="en-GB" smtClean="0"/>
              <a:t>24/04/2024</a:t>
            </a:fld>
            <a:endParaRPr lang="en-GB"/>
          </a:p>
        </p:txBody>
      </p:sp>
      <p:sp>
        <p:nvSpPr>
          <p:cNvPr id="6" name="Footer Placeholder 5">
            <a:extLst>
              <a:ext uri="{FF2B5EF4-FFF2-40B4-BE49-F238E27FC236}">
                <a16:creationId xmlns:a16="http://schemas.microsoft.com/office/drawing/2014/main" id="{B2467EA9-E335-446B-A93D-C3E650F2C4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34E1DC-7CB9-4037-BDD1-DAF09F26B606}"/>
              </a:ext>
            </a:extLst>
          </p:cNvPr>
          <p:cNvSpPr>
            <a:spLocks noGrp="1"/>
          </p:cNvSpPr>
          <p:nvPr>
            <p:ph type="sldNum" sz="quarter" idx="12"/>
          </p:nvPr>
        </p:nvSpPr>
        <p:spPr/>
        <p:txBody>
          <a:bodyPr/>
          <a:lstStyle/>
          <a:p>
            <a:fld id="{68173BD4-7C9A-4CC2-854F-FA42CBFC96E6}" type="slidenum">
              <a:rPr lang="en-GB" smtClean="0"/>
              <a:t>‹#›</a:t>
            </a:fld>
            <a:endParaRPr lang="en-GB"/>
          </a:p>
        </p:txBody>
      </p:sp>
    </p:spTree>
    <p:extLst>
      <p:ext uri="{BB962C8B-B14F-4D97-AF65-F5344CB8AC3E}">
        <p14:creationId xmlns:p14="http://schemas.microsoft.com/office/powerpoint/2010/main" val="193856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2788A-C3F6-4AF7-AD09-98CCAE1B44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C25B36-F450-437A-96B4-8BD1D4DAB9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D1021-3E22-413B-B0E3-D9A4F6370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154F3-9FAB-4616-BF69-C26478BE06F8}" type="datetimeFigureOut">
              <a:rPr lang="en-GB" smtClean="0"/>
              <a:t>24/04/2024</a:t>
            </a:fld>
            <a:endParaRPr lang="en-GB"/>
          </a:p>
        </p:txBody>
      </p:sp>
      <p:sp>
        <p:nvSpPr>
          <p:cNvPr id="5" name="Footer Placeholder 4">
            <a:extLst>
              <a:ext uri="{FF2B5EF4-FFF2-40B4-BE49-F238E27FC236}">
                <a16:creationId xmlns:a16="http://schemas.microsoft.com/office/drawing/2014/main" id="{D2BBF8A0-386F-418F-826D-422E52821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50ECDE-C5E1-4222-B22B-AA8C47CC90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73BD4-7C9A-4CC2-854F-FA42CBFC96E6}" type="slidenum">
              <a:rPr lang="en-GB" smtClean="0"/>
              <a:t>‹#›</a:t>
            </a:fld>
            <a:endParaRPr lang="en-GB"/>
          </a:p>
        </p:txBody>
      </p:sp>
    </p:spTree>
    <p:extLst>
      <p:ext uri="{BB962C8B-B14F-4D97-AF65-F5344CB8AC3E}">
        <p14:creationId xmlns:p14="http://schemas.microsoft.com/office/powerpoint/2010/main" val="144666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hyperlink" Target="https://www.youtube.com/watch?v=zYthHxlerrM"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EF1EF-850D-4679-B41C-3350008D7CBF}"/>
              </a:ext>
            </a:extLst>
          </p:cNvPr>
          <p:cNvSpPr>
            <a:spLocks noGrp="1"/>
          </p:cNvSpPr>
          <p:nvPr>
            <p:ph type="ctrTitle"/>
          </p:nvPr>
        </p:nvSpPr>
        <p:spPr/>
        <p:txBody>
          <a:bodyPr/>
          <a:lstStyle/>
          <a:p>
            <a:r>
              <a:rPr lang="en-GB" dirty="0"/>
              <a:t>This week’s career of the week is…..</a:t>
            </a:r>
          </a:p>
        </p:txBody>
      </p:sp>
      <p:sp>
        <p:nvSpPr>
          <p:cNvPr id="3" name="Subtitle 2">
            <a:extLst>
              <a:ext uri="{FF2B5EF4-FFF2-40B4-BE49-F238E27FC236}">
                <a16:creationId xmlns:a16="http://schemas.microsoft.com/office/drawing/2014/main" id="{90B7CC8E-DA36-4FB2-BAD1-39D68DD7D259}"/>
              </a:ext>
            </a:extLst>
          </p:cNvPr>
          <p:cNvSpPr>
            <a:spLocks noGrp="1"/>
          </p:cNvSpPr>
          <p:nvPr>
            <p:ph type="subTitle" idx="1"/>
          </p:nvPr>
        </p:nvSpPr>
        <p:spPr>
          <a:xfrm>
            <a:off x="150498" y="3602038"/>
            <a:ext cx="11891004" cy="1982016"/>
          </a:xfrm>
        </p:spPr>
        <p:txBody>
          <a:bodyPr>
            <a:normAutofit/>
          </a:bodyPr>
          <a:lstStyle/>
          <a:p>
            <a:r>
              <a:rPr lang="en-US" sz="8800" dirty="0"/>
              <a:t>Psychologist</a:t>
            </a:r>
            <a:endParaRPr lang="en-GB" sz="8800" dirty="0"/>
          </a:p>
        </p:txBody>
      </p:sp>
      <p:pic>
        <p:nvPicPr>
          <p:cNvPr id="4" name="Picture 3">
            <a:extLst>
              <a:ext uri="{FF2B5EF4-FFF2-40B4-BE49-F238E27FC236}">
                <a16:creationId xmlns:a16="http://schemas.microsoft.com/office/drawing/2014/main" id="{B610EC50-29DA-E1F5-2C8A-723B17C52D72}"/>
              </a:ext>
            </a:extLst>
          </p:cNvPr>
          <p:cNvPicPr>
            <a:picLocks noChangeAspect="1"/>
          </p:cNvPicPr>
          <p:nvPr/>
        </p:nvPicPr>
        <p:blipFill>
          <a:blip r:embed="rId2"/>
          <a:stretch>
            <a:fillRect/>
          </a:stretch>
        </p:blipFill>
        <p:spPr>
          <a:xfrm>
            <a:off x="696059" y="4727193"/>
            <a:ext cx="2964904" cy="2143304"/>
          </a:xfrm>
          <a:prstGeom prst="rect">
            <a:avLst/>
          </a:prstGeom>
        </p:spPr>
      </p:pic>
      <p:pic>
        <p:nvPicPr>
          <p:cNvPr id="5" name="Picture 4">
            <a:extLst>
              <a:ext uri="{FF2B5EF4-FFF2-40B4-BE49-F238E27FC236}">
                <a16:creationId xmlns:a16="http://schemas.microsoft.com/office/drawing/2014/main" id="{537D0D2E-3AA9-164F-050D-3287F6A0DDF8}"/>
              </a:ext>
            </a:extLst>
          </p:cNvPr>
          <p:cNvPicPr>
            <a:picLocks noChangeAspect="1"/>
          </p:cNvPicPr>
          <p:nvPr/>
        </p:nvPicPr>
        <p:blipFill>
          <a:blip r:embed="rId3"/>
          <a:stretch>
            <a:fillRect/>
          </a:stretch>
        </p:blipFill>
        <p:spPr>
          <a:xfrm>
            <a:off x="8401775" y="4727193"/>
            <a:ext cx="2824243" cy="2127045"/>
          </a:xfrm>
          <a:prstGeom prst="rect">
            <a:avLst/>
          </a:prstGeom>
        </p:spPr>
      </p:pic>
      <p:pic>
        <p:nvPicPr>
          <p:cNvPr id="6" name="Picture 5">
            <a:extLst>
              <a:ext uri="{FF2B5EF4-FFF2-40B4-BE49-F238E27FC236}">
                <a16:creationId xmlns:a16="http://schemas.microsoft.com/office/drawing/2014/main" id="{959B7F8D-4790-C189-D6D5-74164E690562}"/>
              </a:ext>
            </a:extLst>
          </p:cNvPr>
          <p:cNvPicPr>
            <a:picLocks noChangeAspect="1"/>
          </p:cNvPicPr>
          <p:nvPr/>
        </p:nvPicPr>
        <p:blipFill rotWithShape="1">
          <a:blip r:embed="rId4"/>
          <a:srcRect t="11271" b="949"/>
          <a:stretch/>
        </p:blipFill>
        <p:spPr>
          <a:xfrm>
            <a:off x="4752231" y="4743019"/>
            <a:ext cx="2558276" cy="2127478"/>
          </a:xfrm>
          <a:prstGeom prst="rect">
            <a:avLst/>
          </a:prstGeom>
        </p:spPr>
      </p:pic>
    </p:spTree>
    <p:extLst>
      <p:ext uri="{BB962C8B-B14F-4D97-AF65-F5344CB8AC3E}">
        <p14:creationId xmlns:p14="http://schemas.microsoft.com/office/powerpoint/2010/main" val="47120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9C80-125D-451C-A4AD-F176AE631AC8}"/>
              </a:ext>
            </a:extLst>
          </p:cNvPr>
          <p:cNvSpPr>
            <a:spLocks noGrp="1"/>
          </p:cNvSpPr>
          <p:nvPr>
            <p:ph type="title"/>
          </p:nvPr>
        </p:nvSpPr>
        <p:spPr>
          <a:xfrm>
            <a:off x="154619" y="-105392"/>
            <a:ext cx="10515600" cy="1325563"/>
          </a:xfrm>
        </p:spPr>
        <p:txBody>
          <a:bodyPr/>
          <a:lstStyle/>
          <a:p>
            <a:r>
              <a:rPr lang="en-GB" dirty="0"/>
              <a:t>What is it??</a:t>
            </a:r>
          </a:p>
        </p:txBody>
      </p:sp>
      <p:sp>
        <p:nvSpPr>
          <p:cNvPr id="3" name="Content Placeholder 2">
            <a:extLst>
              <a:ext uri="{FF2B5EF4-FFF2-40B4-BE49-F238E27FC236}">
                <a16:creationId xmlns:a16="http://schemas.microsoft.com/office/drawing/2014/main" id="{289F927E-2F66-463B-9A6A-219D4216D692}"/>
              </a:ext>
            </a:extLst>
          </p:cNvPr>
          <p:cNvSpPr>
            <a:spLocks noGrp="1"/>
          </p:cNvSpPr>
          <p:nvPr>
            <p:ph idx="1"/>
          </p:nvPr>
        </p:nvSpPr>
        <p:spPr>
          <a:xfrm>
            <a:off x="248575" y="1138518"/>
            <a:ext cx="11105225" cy="5635144"/>
          </a:xfrm>
        </p:spPr>
        <p:txBody>
          <a:bodyPr>
            <a:normAutofit/>
          </a:bodyPr>
          <a:lstStyle/>
          <a:p>
            <a:pPr marL="0" indent="0">
              <a:buNone/>
            </a:pPr>
            <a:r>
              <a:rPr lang="en-US" dirty="0"/>
              <a:t>Psychologists provide therapeutic support to individuals. They work to reduce psychological distress and promote the wellbeing of individuals, groups and families. They treat people by examining their experiences and exploring underlying issues, as well as looking at their current life. They treat a wide range of mental health concerns, from depression and anxiety to psychosis and personality disorders. They also can help with bereavement, abuse, trauma, or relationship issues.</a:t>
            </a:r>
          </a:p>
          <a:p>
            <a:pPr marL="0" indent="0">
              <a:buNone/>
            </a:pPr>
            <a:endParaRPr lang="en-US" dirty="0"/>
          </a:p>
          <a:p>
            <a:pPr marL="0" indent="0">
              <a:buNone/>
            </a:pPr>
            <a:endParaRPr lang="en-GB" dirty="0"/>
          </a:p>
        </p:txBody>
      </p:sp>
      <p:pic>
        <p:nvPicPr>
          <p:cNvPr id="7" name="Picture 6">
            <a:extLst>
              <a:ext uri="{FF2B5EF4-FFF2-40B4-BE49-F238E27FC236}">
                <a16:creationId xmlns:a16="http://schemas.microsoft.com/office/drawing/2014/main" id="{367DC8AD-B447-8E71-5FEC-7D12864309FB}"/>
              </a:ext>
            </a:extLst>
          </p:cNvPr>
          <p:cNvPicPr>
            <a:picLocks noChangeAspect="1"/>
          </p:cNvPicPr>
          <p:nvPr/>
        </p:nvPicPr>
        <p:blipFill rotWithShape="1">
          <a:blip r:embed="rId2"/>
          <a:srcRect t="11664"/>
          <a:stretch/>
        </p:blipFill>
        <p:spPr>
          <a:xfrm>
            <a:off x="7772400" y="3942062"/>
            <a:ext cx="4419600" cy="2915938"/>
          </a:xfrm>
          <a:prstGeom prst="rect">
            <a:avLst/>
          </a:prstGeom>
        </p:spPr>
      </p:pic>
    </p:spTree>
    <p:extLst>
      <p:ext uri="{BB962C8B-B14F-4D97-AF65-F5344CB8AC3E}">
        <p14:creationId xmlns:p14="http://schemas.microsoft.com/office/powerpoint/2010/main" val="175683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07BDE-4FA0-4089-8A5D-6917188EA620}"/>
              </a:ext>
            </a:extLst>
          </p:cNvPr>
          <p:cNvSpPr>
            <a:spLocks noGrp="1"/>
          </p:cNvSpPr>
          <p:nvPr>
            <p:ph type="title"/>
          </p:nvPr>
        </p:nvSpPr>
        <p:spPr/>
        <p:txBody>
          <a:bodyPr/>
          <a:lstStyle/>
          <a:p>
            <a:r>
              <a:rPr lang="en-GB" dirty="0"/>
              <a:t>Where could I work?</a:t>
            </a:r>
          </a:p>
        </p:txBody>
      </p:sp>
      <p:sp>
        <p:nvSpPr>
          <p:cNvPr id="3" name="Content Placeholder 2">
            <a:extLst>
              <a:ext uri="{FF2B5EF4-FFF2-40B4-BE49-F238E27FC236}">
                <a16:creationId xmlns:a16="http://schemas.microsoft.com/office/drawing/2014/main" id="{54982423-5BA6-42BA-AC40-FAD0BD1040D2}"/>
              </a:ext>
            </a:extLst>
          </p:cNvPr>
          <p:cNvSpPr>
            <a:spLocks noGrp="1"/>
          </p:cNvSpPr>
          <p:nvPr>
            <p:ph idx="1"/>
          </p:nvPr>
        </p:nvSpPr>
        <p:spPr/>
        <p:txBody>
          <a:bodyPr>
            <a:normAutofit/>
          </a:bodyPr>
          <a:lstStyle/>
          <a:p>
            <a:pPr marL="0" indent="0">
              <a:buNone/>
            </a:pPr>
            <a:r>
              <a:rPr lang="en-US" dirty="0"/>
              <a:t>There are many areas where psychologists can work. You may work with individuals, couples, families, with groups or at community level. You could work within the NHS in mental health services, GPs, hospitals, or other health settings. You could also work privately in private hospitals, private practice, prisons or probation, social services, sports or education.</a:t>
            </a:r>
            <a:endParaRPr lang="en-GB" dirty="0"/>
          </a:p>
        </p:txBody>
      </p:sp>
      <p:pic>
        <p:nvPicPr>
          <p:cNvPr id="4" name="Picture 3">
            <a:extLst>
              <a:ext uri="{FF2B5EF4-FFF2-40B4-BE49-F238E27FC236}">
                <a16:creationId xmlns:a16="http://schemas.microsoft.com/office/drawing/2014/main" id="{D1713A1C-EF1F-6089-AD35-580BCE50256A}"/>
              </a:ext>
            </a:extLst>
          </p:cNvPr>
          <p:cNvPicPr>
            <a:picLocks noChangeAspect="1"/>
          </p:cNvPicPr>
          <p:nvPr/>
        </p:nvPicPr>
        <p:blipFill>
          <a:blip r:embed="rId2"/>
          <a:stretch>
            <a:fillRect/>
          </a:stretch>
        </p:blipFill>
        <p:spPr>
          <a:xfrm>
            <a:off x="8224520" y="4343400"/>
            <a:ext cx="3967480" cy="2514600"/>
          </a:xfrm>
          <a:prstGeom prst="rect">
            <a:avLst/>
          </a:prstGeom>
        </p:spPr>
      </p:pic>
    </p:spTree>
    <p:extLst>
      <p:ext uri="{BB962C8B-B14F-4D97-AF65-F5344CB8AC3E}">
        <p14:creationId xmlns:p14="http://schemas.microsoft.com/office/powerpoint/2010/main" val="313957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371A-DA36-4D12-86C0-8CA32916681F}"/>
              </a:ext>
            </a:extLst>
          </p:cNvPr>
          <p:cNvSpPr>
            <a:spLocks noGrp="1"/>
          </p:cNvSpPr>
          <p:nvPr>
            <p:ph type="title"/>
          </p:nvPr>
        </p:nvSpPr>
        <p:spPr/>
        <p:txBody>
          <a:bodyPr/>
          <a:lstStyle/>
          <a:p>
            <a:r>
              <a:rPr lang="en-GB" dirty="0"/>
              <a:t>How Much Could I Earn?</a:t>
            </a:r>
          </a:p>
        </p:txBody>
      </p:sp>
      <p:sp>
        <p:nvSpPr>
          <p:cNvPr id="3" name="Content Placeholder 2">
            <a:extLst>
              <a:ext uri="{FF2B5EF4-FFF2-40B4-BE49-F238E27FC236}">
                <a16:creationId xmlns:a16="http://schemas.microsoft.com/office/drawing/2014/main" id="{F7DA2A09-BAF9-4F58-8883-1E64335C4781}"/>
              </a:ext>
            </a:extLst>
          </p:cNvPr>
          <p:cNvSpPr>
            <a:spLocks noGrp="1"/>
          </p:cNvSpPr>
          <p:nvPr>
            <p:ph idx="1"/>
          </p:nvPr>
        </p:nvSpPr>
        <p:spPr>
          <a:xfrm>
            <a:off x="838200" y="1825624"/>
            <a:ext cx="10515600" cy="5032375"/>
          </a:xfrm>
        </p:spPr>
        <p:txBody>
          <a:bodyPr>
            <a:normAutofit/>
          </a:bodyPr>
          <a:lstStyle/>
          <a:p>
            <a:pPr marL="0" indent="0">
              <a:buNone/>
            </a:pPr>
            <a:r>
              <a:rPr lang="en-US" dirty="0"/>
              <a:t>Entry-level salaries for trainees within the NHS range from £35,392 to £42,618.</a:t>
            </a:r>
          </a:p>
          <a:p>
            <a:pPr marL="0" indent="0">
              <a:buNone/>
            </a:pPr>
            <a:endParaRPr lang="en-US" dirty="0"/>
          </a:p>
          <a:p>
            <a:pPr marL="0" indent="0">
              <a:buNone/>
            </a:pPr>
            <a:r>
              <a:rPr lang="en-US" dirty="0"/>
              <a:t>After qualification, salaries range from £43,742 to £96,376.</a:t>
            </a:r>
          </a:p>
          <a:p>
            <a:pPr marL="0" indent="0">
              <a:buNone/>
            </a:pPr>
            <a:endParaRPr lang="en-US" dirty="0"/>
          </a:p>
          <a:p>
            <a:pPr marL="0" indent="0">
              <a:buNone/>
            </a:pPr>
            <a:r>
              <a:rPr lang="en-US" dirty="0"/>
              <a:t>Psychologists in the private sector often earn a similar level of pay.</a:t>
            </a:r>
            <a:endParaRPr lang="en-GB" dirty="0"/>
          </a:p>
        </p:txBody>
      </p:sp>
      <p:pic>
        <p:nvPicPr>
          <p:cNvPr id="4" name="Picture 3">
            <a:extLst>
              <a:ext uri="{FF2B5EF4-FFF2-40B4-BE49-F238E27FC236}">
                <a16:creationId xmlns:a16="http://schemas.microsoft.com/office/drawing/2014/main" id="{778DC99E-19CF-4EA6-8F96-24A1D693E95D}"/>
              </a:ext>
            </a:extLst>
          </p:cNvPr>
          <p:cNvPicPr>
            <a:picLocks noChangeAspect="1"/>
          </p:cNvPicPr>
          <p:nvPr/>
        </p:nvPicPr>
        <p:blipFill>
          <a:blip r:embed="rId2"/>
          <a:stretch>
            <a:fillRect/>
          </a:stretch>
        </p:blipFill>
        <p:spPr>
          <a:xfrm>
            <a:off x="9681882" y="156369"/>
            <a:ext cx="2171691" cy="1445162"/>
          </a:xfrm>
          <a:prstGeom prst="rect">
            <a:avLst/>
          </a:prstGeom>
        </p:spPr>
      </p:pic>
    </p:spTree>
    <p:extLst>
      <p:ext uri="{BB962C8B-B14F-4D97-AF65-F5344CB8AC3E}">
        <p14:creationId xmlns:p14="http://schemas.microsoft.com/office/powerpoint/2010/main" val="337095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3C1BD-5ED7-4D0F-81BB-9DB323897FCC}"/>
              </a:ext>
            </a:extLst>
          </p:cNvPr>
          <p:cNvSpPr>
            <a:spLocks noGrp="1"/>
          </p:cNvSpPr>
          <p:nvPr>
            <p:ph type="title"/>
          </p:nvPr>
        </p:nvSpPr>
        <p:spPr/>
        <p:txBody>
          <a:bodyPr/>
          <a:lstStyle/>
          <a:p>
            <a:r>
              <a:rPr lang="en-GB" dirty="0"/>
              <a:t>What qualifications would I need?</a:t>
            </a:r>
          </a:p>
        </p:txBody>
      </p:sp>
      <p:sp>
        <p:nvSpPr>
          <p:cNvPr id="3" name="Content Placeholder 2">
            <a:extLst>
              <a:ext uri="{FF2B5EF4-FFF2-40B4-BE49-F238E27FC236}">
                <a16:creationId xmlns:a16="http://schemas.microsoft.com/office/drawing/2014/main" id="{75C51BA7-9857-405E-9479-A27614FB0BC7}"/>
              </a:ext>
            </a:extLst>
          </p:cNvPr>
          <p:cNvSpPr>
            <a:spLocks noGrp="1"/>
          </p:cNvSpPr>
          <p:nvPr>
            <p:ph idx="1"/>
          </p:nvPr>
        </p:nvSpPr>
        <p:spPr>
          <a:xfrm>
            <a:off x="170329" y="1331650"/>
            <a:ext cx="11183471" cy="5400844"/>
          </a:xfrm>
        </p:spPr>
        <p:txBody>
          <a:bodyPr>
            <a:normAutofit/>
          </a:bodyPr>
          <a:lstStyle/>
          <a:p>
            <a:pPr marL="0" indent="0">
              <a:buNone/>
            </a:pPr>
            <a:r>
              <a:rPr lang="en-US" dirty="0"/>
              <a:t>To become a counselling psychologist, you will need to have a psychology degree accredited by the British Psychological Society (BPS).</a:t>
            </a:r>
          </a:p>
          <a:p>
            <a:pPr marL="0" indent="0">
              <a:buNone/>
            </a:pPr>
            <a:r>
              <a:rPr lang="en-GB" dirty="0"/>
              <a:t>You will then have to complete a counselling psychology doctorate course, alongside carrying out some relevant work experience and basic counselling training.</a:t>
            </a:r>
          </a:p>
          <a:p>
            <a:pPr marL="0" indent="0">
              <a:buNone/>
            </a:pPr>
            <a:r>
              <a:rPr lang="en-GB" dirty="0"/>
              <a:t>Instead of a doctorate, you can complete a Qualification in Counselling Psychology where you train as a trainee.</a:t>
            </a:r>
          </a:p>
          <a:p>
            <a:pPr marL="0" indent="0">
              <a:buNone/>
            </a:pPr>
            <a:r>
              <a:rPr lang="en-GB" dirty="0"/>
              <a:t>Upon completion, you can then register on the Health &amp; Care Professions Council register. This shows that you are a recognised and accredited counselling psychologist.</a:t>
            </a:r>
          </a:p>
        </p:txBody>
      </p:sp>
    </p:spTree>
    <p:extLst>
      <p:ext uri="{BB962C8B-B14F-4D97-AF65-F5344CB8AC3E}">
        <p14:creationId xmlns:p14="http://schemas.microsoft.com/office/powerpoint/2010/main" val="4262474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DCB7F-DEBC-4C8E-87C5-28972A9898D9}"/>
              </a:ext>
            </a:extLst>
          </p:cNvPr>
          <p:cNvSpPr>
            <a:spLocks noGrp="1"/>
          </p:cNvSpPr>
          <p:nvPr>
            <p:ph type="title"/>
          </p:nvPr>
        </p:nvSpPr>
        <p:spPr/>
        <p:txBody>
          <a:bodyPr/>
          <a:lstStyle/>
          <a:p>
            <a:r>
              <a:rPr lang="en-US" dirty="0"/>
              <a:t>What Skills Would I Need?</a:t>
            </a:r>
            <a:endParaRPr lang="en-GB" dirty="0"/>
          </a:p>
        </p:txBody>
      </p:sp>
      <p:sp>
        <p:nvSpPr>
          <p:cNvPr id="3" name="Content Placeholder 2">
            <a:extLst>
              <a:ext uri="{FF2B5EF4-FFF2-40B4-BE49-F238E27FC236}">
                <a16:creationId xmlns:a16="http://schemas.microsoft.com/office/drawing/2014/main" id="{486BA255-8ED6-454E-8EBB-BAACA11E9700}"/>
              </a:ext>
            </a:extLst>
          </p:cNvPr>
          <p:cNvSpPr>
            <a:spLocks noGrp="1"/>
          </p:cNvSpPr>
          <p:nvPr>
            <p:ph idx="1"/>
          </p:nvPr>
        </p:nvSpPr>
        <p:spPr>
          <a:xfrm>
            <a:off x="134471" y="1281952"/>
            <a:ext cx="12057529" cy="5758928"/>
          </a:xfrm>
        </p:spPr>
        <p:txBody>
          <a:bodyPr>
            <a:normAutofit/>
          </a:bodyPr>
          <a:lstStyle/>
          <a:p>
            <a:r>
              <a:rPr lang="en-US" dirty="0"/>
              <a:t>Good awareness of people and their behaviours.</a:t>
            </a:r>
          </a:p>
          <a:p>
            <a:r>
              <a:rPr lang="en-GB" dirty="0"/>
              <a:t>Ability to study during continued professional development.</a:t>
            </a:r>
          </a:p>
          <a:p>
            <a:r>
              <a:rPr lang="en-GB" dirty="0"/>
              <a:t>Ability to relate and show empathy to a wide range of people.</a:t>
            </a:r>
          </a:p>
          <a:p>
            <a:r>
              <a:rPr lang="en-GB" dirty="0"/>
              <a:t>Excellent communication skills.</a:t>
            </a:r>
          </a:p>
          <a:p>
            <a:r>
              <a:rPr lang="en-GB" dirty="0"/>
              <a:t>Able to work on your own as well as consult with others and work in a team.</a:t>
            </a:r>
          </a:p>
          <a:p>
            <a:r>
              <a:rPr lang="en-GB" dirty="0"/>
              <a:t>Have a responsible, professional approach using sensitivity.</a:t>
            </a:r>
          </a:p>
          <a:p>
            <a:r>
              <a:rPr lang="en-GB" dirty="0"/>
              <a:t>Emotional resilience and maturity.</a:t>
            </a:r>
          </a:p>
          <a:p>
            <a:r>
              <a:rPr lang="en-GB" dirty="0"/>
              <a:t>Self-awareness, self-knowledge, security, and self-belief.</a:t>
            </a:r>
          </a:p>
          <a:p>
            <a:r>
              <a:rPr lang="en-GB" dirty="0"/>
              <a:t>Able to work under pressure and manage time with caseloads.</a:t>
            </a:r>
          </a:p>
        </p:txBody>
      </p:sp>
    </p:spTree>
    <p:extLst>
      <p:ext uri="{BB962C8B-B14F-4D97-AF65-F5344CB8AC3E}">
        <p14:creationId xmlns:p14="http://schemas.microsoft.com/office/powerpoint/2010/main" val="282365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47F4-FAD3-47DE-9F74-49B16D99C318}"/>
              </a:ext>
            </a:extLst>
          </p:cNvPr>
          <p:cNvSpPr>
            <a:spLocks noGrp="1"/>
          </p:cNvSpPr>
          <p:nvPr>
            <p:ph type="title"/>
          </p:nvPr>
        </p:nvSpPr>
        <p:spPr/>
        <p:txBody>
          <a:bodyPr/>
          <a:lstStyle/>
          <a:p>
            <a:r>
              <a:rPr lang="en-GB" dirty="0"/>
              <a:t>So, </a:t>
            </a:r>
            <a:r>
              <a:rPr lang="en-GB"/>
              <a:t>what do </a:t>
            </a:r>
            <a:r>
              <a:rPr lang="en-GB" dirty="0"/>
              <a:t>psychologists do?</a:t>
            </a:r>
          </a:p>
        </p:txBody>
      </p:sp>
      <p:sp>
        <p:nvSpPr>
          <p:cNvPr id="3" name="Content Placeholder 2">
            <a:extLst>
              <a:ext uri="{FF2B5EF4-FFF2-40B4-BE49-F238E27FC236}">
                <a16:creationId xmlns:a16="http://schemas.microsoft.com/office/drawing/2014/main" id="{34D275BD-01BE-410F-A027-2EDD995B709E}"/>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dirty="0"/>
              <a:t> </a:t>
            </a:r>
          </a:p>
        </p:txBody>
      </p:sp>
      <p:pic>
        <p:nvPicPr>
          <p:cNvPr id="6" name="Picture 5">
            <a:extLst>
              <a:ext uri="{FF2B5EF4-FFF2-40B4-BE49-F238E27FC236}">
                <a16:creationId xmlns:a16="http://schemas.microsoft.com/office/drawing/2014/main" id="{AC7D2C2C-F3F5-C76C-D38C-058CD268A3DF}"/>
              </a:ext>
            </a:extLst>
          </p:cNvPr>
          <p:cNvPicPr>
            <a:picLocks noChangeAspect="1"/>
          </p:cNvPicPr>
          <p:nvPr/>
        </p:nvPicPr>
        <p:blipFill>
          <a:blip r:embed="rId2"/>
          <a:stretch>
            <a:fillRect/>
          </a:stretch>
        </p:blipFill>
        <p:spPr>
          <a:xfrm>
            <a:off x="8861888" y="4694352"/>
            <a:ext cx="3186545" cy="2108743"/>
          </a:xfrm>
          <a:prstGeom prst="rect">
            <a:avLst/>
          </a:prstGeom>
        </p:spPr>
      </p:pic>
      <p:pic>
        <p:nvPicPr>
          <p:cNvPr id="11" name="Picture 10">
            <a:extLst>
              <a:ext uri="{FF2B5EF4-FFF2-40B4-BE49-F238E27FC236}">
                <a16:creationId xmlns:a16="http://schemas.microsoft.com/office/drawing/2014/main" id="{E8D52A7E-1936-EDE3-6902-1DBF938EE4F0}"/>
              </a:ext>
            </a:extLst>
          </p:cNvPr>
          <p:cNvPicPr>
            <a:picLocks noChangeAspect="1"/>
          </p:cNvPicPr>
          <p:nvPr/>
        </p:nvPicPr>
        <p:blipFill>
          <a:blip r:embed="rId3"/>
          <a:stretch>
            <a:fillRect/>
          </a:stretch>
        </p:blipFill>
        <p:spPr>
          <a:xfrm>
            <a:off x="4774900" y="4591267"/>
            <a:ext cx="3025210" cy="2211828"/>
          </a:xfrm>
          <a:prstGeom prst="rect">
            <a:avLst/>
          </a:prstGeom>
        </p:spPr>
      </p:pic>
      <p:pic>
        <p:nvPicPr>
          <p:cNvPr id="12" name="Picture 11">
            <a:extLst>
              <a:ext uri="{FF2B5EF4-FFF2-40B4-BE49-F238E27FC236}">
                <a16:creationId xmlns:a16="http://schemas.microsoft.com/office/drawing/2014/main" id="{CB2CE75B-336E-B94A-6EB0-50808E2DF456}"/>
              </a:ext>
            </a:extLst>
          </p:cNvPr>
          <p:cNvPicPr>
            <a:picLocks noChangeAspect="1"/>
          </p:cNvPicPr>
          <p:nvPr/>
        </p:nvPicPr>
        <p:blipFill>
          <a:blip r:embed="rId4"/>
          <a:stretch>
            <a:fillRect/>
          </a:stretch>
        </p:blipFill>
        <p:spPr>
          <a:xfrm>
            <a:off x="297925" y="4591267"/>
            <a:ext cx="3163113" cy="2108742"/>
          </a:xfrm>
          <a:prstGeom prst="rect">
            <a:avLst/>
          </a:prstGeom>
        </p:spPr>
      </p:pic>
      <p:sp>
        <p:nvSpPr>
          <p:cNvPr id="4" name="TextBox 3">
            <a:extLst>
              <a:ext uri="{FF2B5EF4-FFF2-40B4-BE49-F238E27FC236}">
                <a16:creationId xmlns:a16="http://schemas.microsoft.com/office/drawing/2014/main" id="{D076C72A-3822-40CD-9186-011690AF36D1}"/>
              </a:ext>
            </a:extLst>
          </p:cNvPr>
          <p:cNvSpPr txBox="1"/>
          <p:nvPr/>
        </p:nvSpPr>
        <p:spPr>
          <a:xfrm>
            <a:off x="1362635" y="1586753"/>
            <a:ext cx="9870141" cy="369332"/>
          </a:xfrm>
          <a:prstGeom prst="rect">
            <a:avLst/>
          </a:prstGeom>
          <a:noFill/>
        </p:spPr>
        <p:txBody>
          <a:bodyPr wrap="square" rtlCol="0">
            <a:spAutoFit/>
          </a:bodyPr>
          <a:lstStyle/>
          <a:p>
            <a:r>
              <a:rPr lang="en-GB" dirty="0">
                <a:hlinkClick r:id="rId5"/>
              </a:rPr>
              <a:t>https://www.youtube.com/watch?v=zYthHxlerrM</a:t>
            </a:r>
            <a:r>
              <a:rPr lang="en-GB" dirty="0"/>
              <a:t> </a:t>
            </a:r>
          </a:p>
        </p:txBody>
      </p:sp>
    </p:spTree>
    <p:extLst>
      <p:ext uri="{BB962C8B-B14F-4D97-AF65-F5344CB8AC3E}">
        <p14:creationId xmlns:p14="http://schemas.microsoft.com/office/powerpoint/2010/main" val="3002552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F739575735D7499EF060E3ABB3460E" ma:contentTypeVersion="18" ma:contentTypeDescription="Create a new document." ma:contentTypeScope="" ma:versionID="7b520a9101c52db245790178fa144865">
  <xsd:schema xmlns:xsd="http://www.w3.org/2001/XMLSchema" xmlns:xs="http://www.w3.org/2001/XMLSchema" xmlns:p="http://schemas.microsoft.com/office/2006/metadata/properties" xmlns:ns2="850e07c4-6d11-4d6c-b0ce-da35b0f27db5" xmlns:ns3="47908df9-5a43-4ab6-9d9e-8d486b01f7e3" xmlns:ns4="cbff51b9-cd20-40e1-be64-c94101b38e9c" targetNamespace="http://schemas.microsoft.com/office/2006/metadata/properties" ma:root="true" ma:fieldsID="73faa44e247add342a83b555eac5c877" ns2:_="" ns3:_="" ns4:_="">
    <xsd:import namespace="850e07c4-6d11-4d6c-b0ce-da35b0f27db5"/>
    <xsd:import namespace="47908df9-5a43-4ab6-9d9e-8d486b01f7e3"/>
    <xsd:import namespace="cbff51b9-cd20-40e1-be64-c94101b38e9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07c4-6d11-4d6c-b0ce-da35b0f27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7e2435-1da6-4173-9f11-7cf1c7d15a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908df9-5a43-4ab6-9d9e-8d486b01f7e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ff51b9-cd20-40e1-be64-c94101b38e9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74584c6-6020-4213-9069-34dff405a353}" ma:internalName="TaxCatchAll" ma:showField="CatchAllData" ma:web="cbff51b9-cd20-40e1-be64-c94101b38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bff51b9-cd20-40e1-be64-c94101b38e9c" xsi:nil="true"/>
    <lcf76f155ced4ddcb4097134ff3c332f xmlns="850e07c4-6d11-4d6c-b0ce-da35b0f27d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7C3E1E5-D9FB-45CE-AB15-2225773763FB}">
  <ds:schemaRefs>
    <ds:schemaRef ds:uri="http://schemas.microsoft.com/sharepoint/v3/contenttype/forms"/>
  </ds:schemaRefs>
</ds:datastoreItem>
</file>

<file path=customXml/itemProps2.xml><?xml version="1.0" encoding="utf-8"?>
<ds:datastoreItem xmlns:ds="http://schemas.openxmlformats.org/officeDocument/2006/customXml" ds:itemID="{4E731912-098D-4517-9BAA-B286EFEC47A0}"/>
</file>

<file path=customXml/itemProps3.xml><?xml version="1.0" encoding="utf-8"?>
<ds:datastoreItem xmlns:ds="http://schemas.openxmlformats.org/officeDocument/2006/customXml" ds:itemID="{11864D25-7695-4AEB-B740-1FA8B01C9903}">
  <ds:schemaRefs>
    <ds:schemaRef ds:uri="http://schemas.microsoft.com/office/2006/documentManagement/types"/>
    <ds:schemaRef ds:uri="http://www.w3.org/XML/1998/namespace"/>
    <ds:schemaRef ds:uri="http://schemas.microsoft.com/office/2006/metadata/properties"/>
    <ds:schemaRef ds:uri="http://purl.org/dc/terms/"/>
    <ds:schemaRef ds:uri="4a51e8f4-3571-4c41-95ce-fedd0e57175b"/>
    <ds:schemaRef ds:uri="http://schemas.openxmlformats.org/package/2006/metadata/core-properties"/>
    <ds:schemaRef ds:uri="http://purl.org/dc/elements/1.1/"/>
    <ds:schemaRef ds:uri="http://purl.org/dc/dcmitype/"/>
    <ds:schemaRef ds:uri="http://schemas.microsoft.com/office/infopath/2007/PartnerControls"/>
    <ds:schemaRef ds:uri="5c405795-7ce0-4f14-838a-f2e80ccf1c0c"/>
  </ds:schemaRefs>
</ds:datastoreItem>
</file>

<file path=docProps/app.xml><?xml version="1.0" encoding="utf-8"?>
<Properties xmlns="http://schemas.openxmlformats.org/officeDocument/2006/extended-properties" xmlns:vt="http://schemas.openxmlformats.org/officeDocument/2006/docPropsVTypes">
  <TotalTime>177</TotalTime>
  <Words>426</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This week’s career of the week is…..</vt:lpstr>
      <vt:lpstr>What is it??</vt:lpstr>
      <vt:lpstr>Where could I work?</vt:lpstr>
      <vt:lpstr>How Much Could I Earn?</vt:lpstr>
      <vt:lpstr>What qualifications would I need?</vt:lpstr>
      <vt:lpstr>What Skills Would I Need?</vt:lpstr>
      <vt:lpstr>So, what do psychologists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career of the week is…..</dc:title>
  <dc:creator>Archdale, Tracey</dc:creator>
  <cp:lastModifiedBy>Archdale, Tracey</cp:lastModifiedBy>
  <cp:revision>15</cp:revision>
  <dcterms:created xsi:type="dcterms:W3CDTF">2022-09-13T22:56:24Z</dcterms:created>
  <dcterms:modified xsi:type="dcterms:W3CDTF">2024-04-24T12:40:50Z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0x01010065CB604AB3CE1541B5610E041F681369</vt:lpwstr>
  </property>
</Properties>
</file>